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57" r:id="rId4"/>
    <p:sldId id="258" r:id="rId5"/>
    <p:sldId id="272" r:id="rId6"/>
    <p:sldId id="273" r:id="rId7"/>
    <p:sldId id="260" r:id="rId8"/>
    <p:sldId id="274" r:id="rId9"/>
    <p:sldId id="262" r:id="rId10"/>
    <p:sldId id="271" r:id="rId11"/>
    <p:sldId id="263" r:id="rId12"/>
    <p:sldId id="266"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11A3D91E-CBAE-40FC-B2CB-9CD617052F5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11A3D91E-CBAE-40FC-B2CB-9CD617052F5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en.wikipedia.org/wiki/Hinduism" TargetMode="External"/><Relationship Id="rId3" Type="http://schemas.openxmlformats.org/officeDocument/2006/relationships/hyperlink" Target="http://en.wikipedia.org/wiki/Devan%C4%81gar%C4%AB" TargetMode="External"/><Relationship Id="rId7" Type="http://schemas.openxmlformats.org/officeDocument/2006/relationships/hyperlink" Target="http://en.wikipedia.org/wiki/Ramacharitamanasa" TargetMode="External"/><Relationship Id="rId12" Type="http://schemas.openxmlformats.org/officeDocument/2006/relationships/hyperlink" Target="http://en.wikipedia.org/wiki/Chaupai_(poetry)" TargetMode="Externa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hyperlink" Target="http://en.wikipedia.org/wiki/Composer" TargetMode="External"/><Relationship Id="rId11" Type="http://schemas.openxmlformats.org/officeDocument/2006/relationships/hyperlink" Target="http://en.wikipedia.org/wiki/Valmiki" TargetMode="External"/><Relationship Id="rId5" Type="http://schemas.openxmlformats.org/officeDocument/2006/relationships/hyperlink" Target="http://en.wikipedia.org/wiki/Bhakti" TargetMode="External"/><Relationship Id="rId10" Type="http://schemas.openxmlformats.org/officeDocument/2006/relationships/hyperlink" Target="http://en.wikipedia.org/wiki/Ramayana" TargetMode="External"/><Relationship Id="rId4" Type="http://schemas.openxmlformats.org/officeDocument/2006/relationships/hyperlink" Target="http://en.wikipedia.org/wiki/Awadhi" TargetMode="External"/><Relationship Id="rId9" Type="http://schemas.openxmlformats.org/officeDocument/2006/relationships/hyperlink" Target="http://en.wikipedia.org/wiki/Rama"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n.wikipedia.org/wiki/Gujarati_language" TargetMode="External"/><Relationship Id="rId2" Type="http://schemas.openxmlformats.org/officeDocument/2006/relationships/hyperlink" Target="http://en.wikipedia.org/wiki/Hindu" TargetMode="External"/><Relationship Id="rId1" Type="http://schemas.openxmlformats.org/officeDocument/2006/relationships/slideLayout" Target="../slideLayouts/slideLayout2.xml"/><Relationship Id="rId5" Type="http://schemas.openxmlformats.org/officeDocument/2006/relationships/hyperlink" Target="http://en.wikipedia.org/wiki/Mahatma_Gandhi" TargetMode="External"/><Relationship Id="rId4" Type="http://schemas.openxmlformats.org/officeDocument/2006/relationships/hyperlink" Target="http://en.wikipedia.org/wiki/Narsinh_Meht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gularinvestor.hubpages.com/hub/Ramana-Maharshi" TargetMode="External"/><Relationship Id="rId2" Type="http://schemas.openxmlformats.org/officeDocument/2006/relationships/hyperlink" Target="http://bdazzler.hubpages.com/hub/The-Greatest-Sin" TargetMode="External"/><Relationship Id="rId1" Type="http://schemas.openxmlformats.org/officeDocument/2006/relationships/slideLayout" Target="../slideLayouts/slideLayout2.xml"/><Relationship Id="rId6" Type="http://schemas.openxmlformats.org/officeDocument/2006/relationships/hyperlink" Target="http://robjundt.hubpages.com/hub/Inspiration-Quotes-for-Everyday-Living" TargetMode="External"/><Relationship Id="rId5" Type="http://schemas.openxmlformats.org/officeDocument/2006/relationships/hyperlink" Target="http://subbuteoz.hubpages.com/hub/Buy-Hot-Wheels-Star-Trek" TargetMode="External"/><Relationship Id="rId4" Type="http://schemas.openxmlformats.org/officeDocument/2006/relationships/hyperlink" Target="http://prasadjain.hubpages.com/hub/Infosys_madam-Agood_writer_too_On_Mrs_Sudha_Murthy"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en.wikipedia.org/wiki/Sant" TargetMode="External"/><Relationship Id="rId13" Type="http://schemas.openxmlformats.org/officeDocument/2006/relationships/image" Target="../media/image4.jpeg"/><Relationship Id="rId3" Type="http://schemas.openxmlformats.org/officeDocument/2006/relationships/hyperlink" Target="http://en.wikipedia.org/wiki/Anno_Domini" TargetMode="External"/><Relationship Id="rId7" Type="http://schemas.openxmlformats.org/officeDocument/2006/relationships/hyperlink" Target="http://en.wikipedia.org/wiki/Rajasthan" TargetMode="External"/><Relationship Id="rId12" Type="http://schemas.openxmlformats.org/officeDocument/2006/relationships/hyperlink" Target="http://en.wikipedia.org/wiki/Bhakti" TargetMode="External"/><Relationship Id="rId2" Type="http://schemas.openxmlformats.org/officeDocument/2006/relationships/hyperlink" Target="http://en.wikipedia.org/wiki/Rajasthani_language" TargetMode="External"/><Relationship Id="rId1" Type="http://schemas.openxmlformats.org/officeDocument/2006/relationships/slideLayout" Target="../slideLayouts/slideLayout2.xml"/><Relationship Id="rId6" Type="http://schemas.openxmlformats.org/officeDocument/2006/relationships/hyperlink" Target="http://en.wikipedia.org/wiki/Krishna" TargetMode="External"/><Relationship Id="rId11" Type="http://schemas.openxmlformats.org/officeDocument/2006/relationships/hyperlink" Target="http://en.wikipedia.org/wiki/Bhajans" TargetMode="External"/><Relationship Id="rId5" Type="http://schemas.openxmlformats.org/officeDocument/2006/relationships/hyperlink" Target="http://en.wikipedia.org/wiki/Mystical" TargetMode="External"/><Relationship Id="rId10" Type="http://schemas.openxmlformats.org/officeDocument/2006/relationships/hyperlink" Target="http://en.wikipedia.org/wiki/Bhakti_movement" TargetMode="External"/><Relationship Id="rId4" Type="http://schemas.openxmlformats.org/officeDocument/2006/relationships/hyperlink" Target="http://en.wikipedia.org/wiki/Hindu" TargetMode="External"/><Relationship Id="rId9" Type="http://schemas.openxmlformats.org/officeDocument/2006/relationships/hyperlink" Target="http://en.wikipedia.org/wiki/Vaishnav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en.wikipedia.org/wiki/Kerala" TargetMode="External"/><Relationship Id="rId3" Type="http://schemas.openxmlformats.org/officeDocument/2006/relationships/image" Target="../media/image5.jpeg"/><Relationship Id="rId7" Type="http://schemas.openxmlformats.org/officeDocument/2006/relationships/hyperlink" Target="http://en.wikipedia.org/wiki/Kalady" TargetMode="External"/><Relationship Id="rId2" Type="http://schemas.openxmlformats.org/officeDocument/2006/relationships/hyperlink" Target="http://upload.wikimedia.org/wikipedia/commons/e/e3/Raja_Ravi_Varma_-_Sankaracharya.jpg" TargetMode="External"/><Relationship Id="rId1" Type="http://schemas.openxmlformats.org/officeDocument/2006/relationships/slideLayout" Target="../slideLayouts/slideLayout2.xml"/><Relationship Id="rId6" Type="http://schemas.openxmlformats.org/officeDocument/2006/relationships/hyperlink" Target="http://en.wikipedia.org/wiki/Vedanta" TargetMode="External"/><Relationship Id="rId11" Type="http://schemas.openxmlformats.org/officeDocument/2006/relationships/hyperlink" Target="http://en.wikipedia.org/wiki/Govinda" TargetMode="External"/><Relationship Id="rId5" Type="http://schemas.openxmlformats.org/officeDocument/2006/relationships/hyperlink" Target="http://en.wikipedia.org/wiki/Advaita_Vedanta" TargetMode="External"/><Relationship Id="rId10" Type="http://schemas.openxmlformats.org/officeDocument/2006/relationships/hyperlink" Target="http://en.wikipedia.org/wiki/Bhaja_Govindam" TargetMode="External"/><Relationship Id="rId4" Type="http://schemas.openxmlformats.org/officeDocument/2006/relationships/hyperlink" Target="http://en.wikipedia.org/wiki/Philosopher" TargetMode="External"/><Relationship Id="rId9" Type="http://schemas.openxmlformats.org/officeDocument/2006/relationships/hyperlink" Target="http://en.wikipedia.org/wiki/South_Asi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1470025"/>
          </a:xfrm>
        </p:spPr>
        <p:txBody>
          <a:bodyPr/>
          <a:lstStyle/>
          <a:p>
            <a:r>
              <a:rPr lang="en-US" dirty="0" err="1"/>
              <a:t>Bhajans</a:t>
            </a:r>
            <a:r>
              <a:rPr lang="en-US" dirty="0"/>
              <a:t> and Saints of India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Bhaja</a:t>
            </a:r>
            <a:r>
              <a:rPr lang="en-US" dirty="0">
                <a:solidFill>
                  <a:srgbClr val="C00000"/>
                </a:solidFill>
              </a:rPr>
              <a:t> </a:t>
            </a:r>
            <a:r>
              <a:rPr lang="en-US" dirty="0" err="1">
                <a:solidFill>
                  <a:srgbClr val="C00000"/>
                </a:solidFill>
              </a:rPr>
              <a:t>Govindam</a:t>
            </a:r>
            <a:r>
              <a:rPr lang="en-US" dirty="0">
                <a:solidFill>
                  <a:srgbClr val="C00000"/>
                </a:solidFill>
              </a:rPr>
              <a:t> </a:t>
            </a:r>
          </a:p>
        </p:txBody>
      </p:sp>
      <p:sp>
        <p:nvSpPr>
          <p:cNvPr id="3" name="Content Placeholder 2"/>
          <p:cNvSpPr>
            <a:spLocks noGrp="1"/>
          </p:cNvSpPr>
          <p:nvPr>
            <p:ph sz="quarter" idx="1"/>
          </p:nvPr>
        </p:nvSpPr>
        <p:spPr/>
        <p:txBody>
          <a:bodyPr>
            <a:normAutofit fontScale="70000" lnSpcReduction="20000"/>
          </a:bodyPr>
          <a:lstStyle/>
          <a:p>
            <a:endParaRPr lang="en-US" dirty="0"/>
          </a:p>
          <a:p>
            <a:r>
              <a:rPr lang="en-US" dirty="0"/>
              <a:t>1. </a:t>
            </a:r>
            <a:r>
              <a:rPr lang="en-US" b="1" dirty="0" err="1"/>
              <a:t>bhajagovindaM</a:t>
            </a:r>
            <a:r>
              <a:rPr lang="en-US" b="1" dirty="0"/>
              <a:t> </a:t>
            </a:r>
            <a:r>
              <a:rPr lang="en-US" b="1" dirty="0" err="1"/>
              <a:t>bhajagovindaM</a:t>
            </a:r>
            <a:br>
              <a:rPr lang="en-US" b="1" dirty="0"/>
            </a:br>
            <a:r>
              <a:rPr lang="en-US" b="1" dirty="0" err="1"/>
              <a:t>govindaM</a:t>
            </a:r>
            <a:r>
              <a:rPr lang="en-US" b="1" dirty="0"/>
              <a:t> </a:t>
            </a:r>
            <a:r>
              <a:rPr lang="en-US" b="1" dirty="0" err="1"/>
              <a:t>bhajamuuDhamate</a:t>
            </a:r>
            <a:r>
              <a:rPr lang="en-US" b="1" dirty="0"/>
              <a:t> .</a:t>
            </a:r>
            <a:br>
              <a:rPr lang="en-US" b="1" dirty="0"/>
            </a:br>
            <a:r>
              <a:rPr lang="en-US" b="1" dirty="0" err="1"/>
              <a:t>saMpraapte</a:t>
            </a:r>
            <a:r>
              <a:rPr lang="en-US" b="1" dirty="0"/>
              <a:t> </a:t>
            </a:r>
            <a:r>
              <a:rPr lang="en-US" b="1" dirty="0" err="1"/>
              <a:t>sannihite</a:t>
            </a:r>
            <a:r>
              <a:rPr lang="en-US" b="1" dirty="0"/>
              <a:t> </a:t>
            </a:r>
            <a:r>
              <a:rPr lang="en-US" b="1" dirty="0" err="1"/>
              <a:t>kaale</a:t>
            </a:r>
            <a:r>
              <a:rPr lang="en-US" b="1" dirty="0"/>
              <a:t> </a:t>
            </a:r>
            <a:br>
              <a:rPr lang="en-US" b="1" dirty="0"/>
            </a:br>
            <a:r>
              <a:rPr lang="en-US" b="1" dirty="0" err="1"/>
              <a:t>nahi</a:t>
            </a:r>
            <a:r>
              <a:rPr lang="en-US" b="1" dirty="0"/>
              <a:t> </a:t>
            </a:r>
            <a:r>
              <a:rPr lang="en-US" b="1" dirty="0" err="1"/>
              <a:t>nahi</a:t>
            </a:r>
            <a:r>
              <a:rPr lang="en-US" b="1" dirty="0"/>
              <a:t> </a:t>
            </a:r>
            <a:r>
              <a:rPr lang="en-US" b="1" dirty="0" err="1"/>
              <a:t>rakshati</a:t>
            </a:r>
            <a:r>
              <a:rPr lang="en-US" b="1" dirty="0"/>
              <a:t> </a:t>
            </a:r>
            <a:r>
              <a:rPr lang="en-US" b="1" dirty="0" err="1"/>
              <a:t>DukR^iJNkaraNe</a:t>
            </a:r>
            <a:r>
              <a:rPr lang="en-US" b="1" dirty="0"/>
              <a:t> </a:t>
            </a:r>
            <a:br>
              <a:rPr lang="en-US" dirty="0"/>
            </a:br>
            <a:r>
              <a:rPr lang="en-US" b="1" dirty="0"/>
              <a:t>                                                       </a:t>
            </a:r>
            <a:endParaRPr lang="en-US" dirty="0"/>
          </a:p>
          <a:p>
            <a:pPr>
              <a:buNone/>
            </a:pPr>
            <a:r>
              <a:rPr lang="en-US" dirty="0"/>
              <a:t>      Worship </a:t>
            </a:r>
            <a:r>
              <a:rPr lang="en-US" dirty="0" err="1"/>
              <a:t>Govinda</a:t>
            </a:r>
            <a:r>
              <a:rPr lang="en-US" dirty="0"/>
              <a:t>, Worship </a:t>
            </a:r>
            <a:r>
              <a:rPr lang="en-US" dirty="0" err="1"/>
              <a:t>Govinda</a:t>
            </a:r>
            <a:r>
              <a:rPr lang="en-US" dirty="0"/>
              <a:t>, Worship </a:t>
            </a:r>
            <a:r>
              <a:rPr lang="en-US" dirty="0" err="1"/>
              <a:t>Govinda</a:t>
            </a:r>
            <a:r>
              <a:rPr lang="en-US" dirty="0"/>
              <a:t>. Oh fool ! Rules of Grammar will not save you at the time of your death. </a:t>
            </a:r>
            <a:br>
              <a:rPr lang="en-US" dirty="0"/>
            </a:br>
            <a:r>
              <a:rPr lang="en-US" dirty="0"/>
              <a:t> </a:t>
            </a:r>
            <a:br>
              <a:rPr lang="en-US" dirty="0"/>
            </a:br>
            <a:endParaRPr lang="en-US" dirty="0"/>
          </a:p>
          <a:p>
            <a:r>
              <a:rPr lang="en-US" dirty="0"/>
              <a:t>2. </a:t>
            </a:r>
            <a:r>
              <a:rPr lang="en-US" dirty="0" err="1"/>
              <a:t>mUDha</a:t>
            </a:r>
            <a:r>
              <a:rPr lang="en-US" dirty="0"/>
              <a:t> </a:t>
            </a:r>
            <a:r>
              <a:rPr lang="en-US" dirty="0" err="1"/>
              <a:t>jahiihi</a:t>
            </a:r>
            <a:r>
              <a:rPr lang="en-US" dirty="0"/>
              <a:t> </a:t>
            </a:r>
            <a:r>
              <a:rPr lang="en-US" dirty="0" err="1"/>
              <a:t>dhanaagamatR^ishhNaaM</a:t>
            </a:r>
            <a:r>
              <a:rPr lang="en-US" dirty="0"/>
              <a:t> </a:t>
            </a:r>
            <a:br>
              <a:rPr lang="en-US" dirty="0"/>
            </a:br>
            <a:r>
              <a:rPr lang="en-US" dirty="0" err="1"/>
              <a:t>kuru</a:t>
            </a:r>
            <a:r>
              <a:rPr lang="en-US" dirty="0"/>
              <a:t> </a:t>
            </a:r>
            <a:r>
              <a:rPr lang="en-US" dirty="0" err="1"/>
              <a:t>sadbuddhiM</a:t>
            </a:r>
            <a:r>
              <a:rPr lang="en-US" dirty="0"/>
              <a:t> </a:t>
            </a:r>
            <a:r>
              <a:rPr lang="en-US" dirty="0" err="1"/>
              <a:t>manasi</a:t>
            </a:r>
            <a:r>
              <a:rPr lang="en-US" dirty="0"/>
              <a:t> </a:t>
            </a:r>
            <a:r>
              <a:rPr lang="en-US" dirty="0" err="1"/>
              <a:t>vitR^ishhNaam.h</a:t>
            </a:r>
            <a:r>
              <a:rPr lang="en-US" dirty="0"/>
              <a:t> .</a:t>
            </a:r>
            <a:br>
              <a:rPr lang="en-US" dirty="0"/>
            </a:br>
            <a:r>
              <a:rPr lang="en-US" dirty="0" err="1"/>
              <a:t>yallabhase</a:t>
            </a:r>
            <a:r>
              <a:rPr lang="en-US" dirty="0"/>
              <a:t> </a:t>
            </a:r>
            <a:r>
              <a:rPr lang="en-US" dirty="0" err="1"/>
              <a:t>nijakarmopaattaM</a:t>
            </a:r>
            <a:r>
              <a:rPr lang="en-US" dirty="0"/>
              <a:t> </a:t>
            </a:r>
            <a:br>
              <a:rPr lang="en-US" dirty="0"/>
            </a:br>
            <a:r>
              <a:rPr lang="en-US" dirty="0" err="1"/>
              <a:t>vittaM</a:t>
            </a:r>
            <a:r>
              <a:rPr lang="en-US" dirty="0"/>
              <a:t> </a:t>
            </a:r>
            <a:r>
              <a:rPr lang="en-US" dirty="0" err="1"/>
              <a:t>tena</a:t>
            </a:r>
            <a:r>
              <a:rPr lang="en-US" dirty="0"/>
              <a:t> </a:t>
            </a:r>
            <a:r>
              <a:rPr lang="en-US" dirty="0" err="1"/>
              <a:t>vinodaya</a:t>
            </a:r>
            <a:r>
              <a:rPr lang="en-US" dirty="0"/>
              <a:t> </a:t>
            </a:r>
            <a:r>
              <a:rPr lang="en-US" dirty="0" err="1"/>
              <a:t>chittam.h</a:t>
            </a:r>
            <a:r>
              <a:rPr lang="en-US" dirty="0"/>
              <a:t> </a:t>
            </a:r>
            <a:br>
              <a:rPr lang="en-US" dirty="0"/>
            </a:br>
            <a:endParaRPr lang="en-US" dirty="0"/>
          </a:p>
          <a:p>
            <a:pPr>
              <a:buNone/>
            </a:pPr>
            <a:r>
              <a:rPr lang="en-US" dirty="0"/>
              <a:t>    Give up your thirst to amass wealth, devote your mind to thoughts to the Real. Be content with what comes through actions already performed in the past. </a:t>
            </a:r>
            <a:br>
              <a:rPr lang="en-US" dirty="0"/>
            </a:b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err="1">
                <a:solidFill>
                  <a:srgbClr val="C00000"/>
                </a:solidFill>
              </a:rPr>
              <a:t>Goswami</a:t>
            </a:r>
            <a:r>
              <a:rPr lang="en-US" dirty="0">
                <a:solidFill>
                  <a:srgbClr val="C00000"/>
                </a:solidFill>
              </a:rPr>
              <a:t> </a:t>
            </a:r>
            <a:r>
              <a:rPr lang="en-US" dirty="0" err="1">
                <a:solidFill>
                  <a:srgbClr val="C00000"/>
                </a:solidFill>
              </a:rPr>
              <a:t>Tulsidas</a:t>
            </a:r>
            <a:endParaRPr lang="en-US" dirty="0">
              <a:solidFill>
                <a:srgbClr val="C00000"/>
              </a:solidFill>
            </a:endParaRPr>
          </a:p>
        </p:txBody>
      </p:sp>
      <p:pic>
        <p:nvPicPr>
          <p:cNvPr id="20482" name="Picture 2" descr="http://mdfazal.files.wordpress.com/2009/09/tulsidas_25145014_std.jpg"/>
          <p:cNvPicPr>
            <a:picLocks noChangeAspect="1" noChangeArrowheads="1"/>
          </p:cNvPicPr>
          <p:nvPr/>
        </p:nvPicPr>
        <p:blipFill>
          <a:blip r:embed="rId2" cstate="print"/>
          <a:srcRect/>
          <a:stretch>
            <a:fillRect/>
          </a:stretch>
        </p:blipFill>
        <p:spPr bwMode="auto">
          <a:xfrm>
            <a:off x="0" y="1447800"/>
            <a:ext cx="3619500" cy="3771900"/>
          </a:xfrm>
          <a:prstGeom prst="rect">
            <a:avLst/>
          </a:prstGeom>
          <a:noFill/>
        </p:spPr>
      </p:pic>
      <p:sp>
        <p:nvSpPr>
          <p:cNvPr id="6" name="TextBox 5"/>
          <p:cNvSpPr txBox="1"/>
          <p:nvPr/>
        </p:nvSpPr>
        <p:spPr>
          <a:xfrm>
            <a:off x="3810000" y="990600"/>
            <a:ext cx="5181600" cy="5970865"/>
          </a:xfrm>
          <a:prstGeom prst="rect">
            <a:avLst/>
          </a:prstGeom>
          <a:noFill/>
        </p:spPr>
        <p:txBody>
          <a:bodyPr wrap="square" rtlCol="0">
            <a:spAutoFit/>
          </a:bodyPr>
          <a:lstStyle/>
          <a:p>
            <a:pPr>
              <a:buFont typeface="Arial" pitchFamily="34" charset="0"/>
              <a:buChar char="•"/>
            </a:pPr>
            <a:r>
              <a:rPr lang="en-US" b="1" dirty="0"/>
              <a:t> </a:t>
            </a:r>
            <a:r>
              <a:rPr lang="en-US" b="1" dirty="0" err="1"/>
              <a:t>Tulsidas</a:t>
            </a:r>
            <a:r>
              <a:rPr lang="en-US" dirty="0"/>
              <a:t> (also </a:t>
            </a:r>
            <a:r>
              <a:rPr lang="en-US" b="1" dirty="0" err="1"/>
              <a:t>Tulasidas</a:t>
            </a:r>
            <a:r>
              <a:rPr lang="en-US" dirty="0"/>
              <a:t>, </a:t>
            </a:r>
            <a:r>
              <a:rPr lang="en-US" b="1" dirty="0" err="1"/>
              <a:t>Gosvāmī</a:t>
            </a:r>
            <a:r>
              <a:rPr lang="en-US" b="1" dirty="0"/>
              <a:t> </a:t>
            </a:r>
            <a:r>
              <a:rPr lang="en-US" b="1" dirty="0" err="1"/>
              <a:t>Tulsīdās</a:t>
            </a:r>
            <a:r>
              <a:rPr lang="en-US" dirty="0"/>
              <a:t>, </a:t>
            </a:r>
            <a:r>
              <a:rPr lang="en-US" b="1" dirty="0" err="1"/>
              <a:t>Tulasī</a:t>
            </a:r>
            <a:r>
              <a:rPr lang="en-US" b="1" dirty="0"/>
              <a:t> </a:t>
            </a:r>
            <a:r>
              <a:rPr lang="en-US" b="1" dirty="0" err="1"/>
              <a:t>Dāsa</a:t>
            </a:r>
            <a:r>
              <a:rPr lang="en-US" dirty="0"/>
              <a:t>) (1532 – 1623) </a:t>
            </a:r>
            <a:r>
              <a:rPr lang="en-US" dirty="0" err="1">
                <a:hlinkClick r:id="rId3" action="ppaction://hlinkfile" tooltip="Devanāgarī"/>
              </a:rPr>
              <a:t>Devanāgarī</a:t>
            </a:r>
            <a:r>
              <a:rPr lang="en-US" dirty="0"/>
              <a:t>: </a:t>
            </a:r>
            <a:r>
              <a:rPr lang="hi-IN" dirty="0"/>
              <a:t>तुलसीदास) </a:t>
            </a:r>
            <a:r>
              <a:rPr lang="en-US" dirty="0"/>
              <a:t>was a great </a:t>
            </a:r>
            <a:r>
              <a:rPr lang="en-US" dirty="0">
                <a:hlinkClick r:id="rId4" action="ppaction://hlinkfile" tooltip="Awadhi"/>
              </a:rPr>
              <a:t>Awadhi</a:t>
            </a:r>
            <a:r>
              <a:rPr lang="en-US" dirty="0"/>
              <a:t> </a:t>
            </a:r>
            <a:r>
              <a:rPr lang="en-US" dirty="0" err="1">
                <a:hlinkClick r:id="rId5" action="ppaction://hlinkfile" tooltip="Bhakti"/>
              </a:rPr>
              <a:t>bhakta</a:t>
            </a:r>
            <a:r>
              <a:rPr lang="en-US" dirty="0"/>
              <a:t> (devotee), philosopher, </a:t>
            </a:r>
            <a:r>
              <a:rPr lang="en-US" dirty="0">
                <a:hlinkClick r:id="rId6" action="ppaction://hlinkfile"/>
              </a:rPr>
              <a:t>composer</a:t>
            </a:r>
            <a:r>
              <a:rPr lang="en-US" dirty="0"/>
              <a:t>, and the author of </a:t>
            </a:r>
            <a:r>
              <a:rPr lang="en-US" i="1" dirty="0" err="1">
                <a:hlinkClick r:id="rId7" action="ppaction://hlinkfile" tooltip="Ramacharitamanasa"/>
              </a:rPr>
              <a:t>Ramcharitmanas</a:t>
            </a:r>
            <a:r>
              <a:rPr lang="en-US" dirty="0"/>
              <a:t>, an epic poem and scripture devoted to the </a:t>
            </a:r>
            <a:r>
              <a:rPr lang="en-US" dirty="0">
                <a:hlinkClick r:id="rId8" action="ppaction://hlinkfile" tooltip="Hinduism"/>
              </a:rPr>
              <a:t>Hindu</a:t>
            </a:r>
            <a:r>
              <a:rPr lang="en-US" dirty="0"/>
              <a:t> God </a:t>
            </a:r>
            <a:r>
              <a:rPr lang="en-US" dirty="0">
                <a:hlinkClick r:id="rId9" action="ppaction://hlinkfile"/>
              </a:rPr>
              <a:t>Rama</a:t>
            </a:r>
            <a:r>
              <a:rPr lang="en-US" dirty="0"/>
              <a:t>.</a:t>
            </a:r>
          </a:p>
          <a:p>
            <a:endParaRPr lang="en-US" dirty="0"/>
          </a:p>
          <a:p>
            <a:pPr>
              <a:buFont typeface="Arial" pitchFamily="34" charset="0"/>
              <a:buChar char="•"/>
            </a:pPr>
            <a:r>
              <a:rPr lang="en-US" i="1" dirty="0">
                <a:hlinkClick r:id="rId7" action="ppaction://hlinkfile" tooltip="Ramacharitamanasa"/>
              </a:rPr>
              <a:t> </a:t>
            </a:r>
            <a:r>
              <a:rPr lang="en-US" i="1" dirty="0" err="1">
                <a:hlinkClick r:id="rId7" action="ppaction://hlinkfile" tooltip="Ramacharitamanasa"/>
              </a:rPr>
              <a:t>Ramacharitamanasa</a:t>
            </a:r>
            <a:r>
              <a:rPr lang="en-US" dirty="0"/>
              <a:t>, an epic devoted to </a:t>
            </a:r>
            <a:r>
              <a:rPr lang="en-US" dirty="0">
                <a:hlinkClick r:id="rId9" action="ppaction://hlinkfile"/>
              </a:rPr>
              <a:t>Rama</a:t>
            </a:r>
            <a:r>
              <a:rPr lang="en-US" dirty="0"/>
              <a:t>, was the </a:t>
            </a:r>
            <a:r>
              <a:rPr lang="en-US" dirty="0">
                <a:hlinkClick r:id="rId4" action="ppaction://hlinkfile" tooltip="Awadhi"/>
              </a:rPr>
              <a:t>Awadhi</a:t>
            </a:r>
            <a:r>
              <a:rPr lang="en-US" dirty="0"/>
              <a:t> version of </a:t>
            </a:r>
            <a:r>
              <a:rPr lang="en-US" dirty="0">
                <a:hlinkClick r:id="rId10" action="ppaction://hlinkfile"/>
              </a:rPr>
              <a:t>Ramayana</a:t>
            </a:r>
            <a:r>
              <a:rPr lang="en-US" dirty="0"/>
              <a:t> of </a:t>
            </a:r>
            <a:r>
              <a:rPr lang="en-US" dirty="0" err="1">
                <a:hlinkClick r:id="rId11" action="ppaction://hlinkfile"/>
              </a:rPr>
              <a:t>Valmiki</a:t>
            </a:r>
            <a:r>
              <a:rPr lang="en-US" dirty="0"/>
              <a:t>. Like many translations of the original Sanskrit Ramayana, it is read and worshipped with great reverence in many Hindu homes in India. It is an inspiring book that contains couplets in verse form called </a:t>
            </a:r>
            <a:r>
              <a:rPr lang="en-US" i="1" dirty="0" err="1">
                <a:hlinkClick r:id="rId12" action="ppaction://hlinkfile" tooltip="Chaupai (poetry)"/>
              </a:rPr>
              <a:t>chaupai</a:t>
            </a:r>
            <a:r>
              <a:rPr lang="en-US" dirty="0"/>
              <a:t>. </a:t>
            </a:r>
          </a:p>
          <a:p>
            <a:pPr>
              <a:buFont typeface="Arial" pitchFamily="34" charset="0"/>
              <a:buChar char="•"/>
            </a:pPr>
            <a:endParaRPr lang="en-US" dirty="0"/>
          </a:p>
          <a:p>
            <a:pPr>
              <a:buFont typeface="Arial" pitchFamily="34" charset="0"/>
              <a:buChar char="•"/>
            </a:pPr>
            <a:r>
              <a:rPr lang="en-US" dirty="0"/>
              <a:t>  </a:t>
            </a:r>
            <a:r>
              <a:rPr lang="en-US" b="1" dirty="0"/>
              <a:t>He also wrote Hanuman </a:t>
            </a:r>
            <a:r>
              <a:rPr lang="en-US" b="1" dirty="0" err="1"/>
              <a:t>Chalisa</a:t>
            </a:r>
            <a:endParaRPr lang="en-US" b="1" dirty="0"/>
          </a:p>
          <a:p>
            <a:pPr>
              <a:buFont typeface="Arial" pitchFamily="34" charset="0"/>
              <a:buChar char="•"/>
            </a:pPr>
            <a:endParaRPr lang="en-US" dirty="0"/>
          </a:p>
          <a:p>
            <a:pPr>
              <a:buFont typeface="Arial" pitchFamily="34" charset="0"/>
              <a:buChar char="•"/>
            </a:pPr>
            <a:r>
              <a:rPr lang="en-US" b="1" dirty="0"/>
              <a:t> </a:t>
            </a:r>
            <a:r>
              <a:rPr lang="en-US" sz="2000" b="1" dirty="0"/>
              <a:t>The most famous </a:t>
            </a:r>
            <a:r>
              <a:rPr lang="en-US" sz="2000" b="1" dirty="0" err="1"/>
              <a:t>Bhajan</a:t>
            </a:r>
            <a:r>
              <a:rPr lang="en-US" sz="2000" b="1" dirty="0"/>
              <a:t> of </a:t>
            </a:r>
            <a:r>
              <a:rPr lang="en-US" sz="2000" b="1" dirty="0" err="1"/>
              <a:t>Tulsidasa</a:t>
            </a:r>
            <a:r>
              <a:rPr lang="en-US" sz="2000" b="1" dirty="0"/>
              <a:t>: Shree </a:t>
            </a:r>
            <a:r>
              <a:rPr lang="en-US" sz="2000" b="1" dirty="0" err="1"/>
              <a:t>Ramachandra</a:t>
            </a:r>
            <a:r>
              <a:rPr lang="en-US" sz="2000" b="1" dirty="0"/>
              <a:t> </a:t>
            </a:r>
            <a:r>
              <a:rPr lang="en-US" sz="2000" b="1" dirty="0" err="1"/>
              <a:t>Kripalu</a:t>
            </a:r>
            <a:r>
              <a:rPr lang="en-US" sz="2000" b="1" dirty="0"/>
              <a:t> </a:t>
            </a:r>
            <a:r>
              <a:rPr lang="en-US" sz="2000" b="1" dirty="0" err="1"/>
              <a:t>Bhajaman</a:t>
            </a:r>
            <a:endParaRPr lang="en-US" sz="2000" dirty="0"/>
          </a:p>
          <a:p>
            <a:endParaRPr lang="en-US" dirty="0"/>
          </a:p>
          <a:p>
            <a:r>
              <a:rPr lang="en-US" dirty="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solidFill>
                  <a:srgbClr val="C00000"/>
                </a:solidFill>
              </a:rPr>
              <a:t>Raghupathi</a:t>
            </a:r>
            <a:r>
              <a:rPr lang="en-US" dirty="0">
                <a:solidFill>
                  <a:srgbClr val="C00000"/>
                </a:solidFill>
              </a:rPr>
              <a:t> </a:t>
            </a:r>
            <a:r>
              <a:rPr lang="en-US" dirty="0" err="1">
                <a:solidFill>
                  <a:srgbClr val="C00000"/>
                </a:solidFill>
              </a:rPr>
              <a:t>Raghav</a:t>
            </a:r>
            <a:r>
              <a:rPr lang="en-US" dirty="0">
                <a:solidFill>
                  <a:srgbClr val="C00000"/>
                </a:solidFill>
              </a:rPr>
              <a:t> </a:t>
            </a:r>
            <a:r>
              <a:rPr lang="en-US" dirty="0" err="1">
                <a:solidFill>
                  <a:srgbClr val="C00000"/>
                </a:solidFill>
              </a:rPr>
              <a:t>RaajaRam</a:t>
            </a:r>
            <a:br>
              <a:rPr lang="en-US" dirty="0">
                <a:solidFill>
                  <a:srgbClr val="C00000"/>
                </a:solidFill>
              </a:rPr>
            </a:br>
            <a:r>
              <a:rPr lang="en-US" sz="2200" dirty="0"/>
              <a:t>(A </a:t>
            </a:r>
            <a:r>
              <a:rPr lang="en-US" sz="2700" dirty="0"/>
              <a:t>favorite </a:t>
            </a:r>
            <a:r>
              <a:rPr lang="en-US" sz="2700" dirty="0" err="1"/>
              <a:t>Bhajan</a:t>
            </a:r>
            <a:r>
              <a:rPr lang="en-US" sz="2700" dirty="0"/>
              <a:t> of Mahatma Gandhi)</a:t>
            </a:r>
          </a:p>
        </p:txBody>
      </p:sp>
      <p:sp>
        <p:nvSpPr>
          <p:cNvPr id="3" name="Content Placeholder 2"/>
          <p:cNvSpPr>
            <a:spLocks noGrp="1"/>
          </p:cNvSpPr>
          <p:nvPr>
            <p:ph sz="quarter" idx="1"/>
          </p:nvPr>
        </p:nvSpPr>
        <p:spPr/>
        <p:txBody>
          <a:bodyPr/>
          <a:lstStyle/>
          <a:p>
            <a:r>
              <a:rPr lang="en-US" dirty="0" err="1"/>
              <a:t>raghupati</a:t>
            </a:r>
            <a:r>
              <a:rPr lang="en-US" dirty="0"/>
              <a:t> </a:t>
            </a:r>
            <a:r>
              <a:rPr lang="en-US" dirty="0" err="1"/>
              <a:t>raaghav</a:t>
            </a:r>
            <a:r>
              <a:rPr lang="en-US" dirty="0"/>
              <a:t> </a:t>
            </a:r>
            <a:r>
              <a:rPr lang="en-US" dirty="0" err="1"/>
              <a:t>raajaaraam</a:t>
            </a:r>
            <a:r>
              <a:rPr lang="en-US" dirty="0"/>
              <a:t>, </a:t>
            </a:r>
          </a:p>
          <a:p>
            <a:r>
              <a:rPr lang="en-US" dirty="0" err="1"/>
              <a:t>patit</a:t>
            </a:r>
            <a:r>
              <a:rPr lang="en-US" dirty="0"/>
              <a:t> </a:t>
            </a:r>
            <a:r>
              <a:rPr lang="en-US" dirty="0" err="1"/>
              <a:t>paavan</a:t>
            </a:r>
            <a:r>
              <a:rPr lang="en-US" dirty="0"/>
              <a:t> </a:t>
            </a:r>
            <a:r>
              <a:rPr lang="en-US" dirty="0" err="1"/>
              <a:t>sitaram</a:t>
            </a:r>
            <a:r>
              <a:rPr lang="en-US" dirty="0"/>
              <a:t> </a:t>
            </a:r>
          </a:p>
          <a:p>
            <a:r>
              <a:rPr lang="en-US" dirty="0" err="1"/>
              <a:t>siitaaraam</a:t>
            </a:r>
            <a:r>
              <a:rPr lang="en-US" dirty="0"/>
              <a:t> </a:t>
            </a:r>
            <a:r>
              <a:rPr lang="en-US" dirty="0" err="1"/>
              <a:t>sitaram</a:t>
            </a:r>
            <a:r>
              <a:rPr lang="en-US" dirty="0"/>
              <a:t>, </a:t>
            </a:r>
          </a:p>
          <a:p>
            <a:r>
              <a:rPr lang="en-US" dirty="0" err="1"/>
              <a:t>bhaj</a:t>
            </a:r>
            <a:r>
              <a:rPr lang="en-US" dirty="0"/>
              <a:t> </a:t>
            </a:r>
            <a:r>
              <a:rPr lang="en-US" dirty="0" err="1"/>
              <a:t>pyaare</a:t>
            </a:r>
            <a:r>
              <a:rPr lang="en-US" dirty="0"/>
              <a:t> </a:t>
            </a:r>
            <a:r>
              <a:rPr lang="en-US" dirty="0" err="1"/>
              <a:t>tu</a:t>
            </a:r>
            <a:r>
              <a:rPr lang="en-US" dirty="0"/>
              <a:t> </a:t>
            </a:r>
            <a:r>
              <a:rPr lang="en-US" dirty="0" err="1"/>
              <a:t>sitaram</a:t>
            </a:r>
            <a:r>
              <a:rPr lang="en-US" dirty="0"/>
              <a:t> </a:t>
            </a:r>
          </a:p>
          <a:p>
            <a:r>
              <a:rPr lang="en-US" dirty="0" err="1"/>
              <a:t>iishvar</a:t>
            </a:r>
            <a:r>
              <a:rPr lang="en-US" dirty="0"/>
              <a:t> Allah </a:t>
            </a:r>
            <a:r>
              <a:rPr lang="en-US" dirty="0" err="1"/>
              <a:t>tero</a:t>
            </a:r>
            <a:r>
              <a:rPr lang="en-US" dirty="0"/>
              <a:t> </a:t>
            </a:r>
            <a:r>
              <a:rPr lang="en-US" dirty="0" err="1"/>
              <a:t>naam</a:t>
            </a:r>
            <a:r>
              <a:rPr lang="en-US" dirty="0"/>
              <a:t>, </a:t>
            </a:r>
          </a:p>
          <a:p>
            <a:r>
              <a:rPr lang="en-US" dirty="0" err="1"/>
              <a:t>sab</a:t>
            </a:r>
            <a:r>
              <a:rPr lang="en-US" dirty="0"/>
              <a:t> </a:t>
            </a:r>
            <a:r>
              <a:rPr lang="en-US" dirty="0" err="1"/>
              <a:t>ko</a:t>
            </a:r>
            <a:r>
              <a:rPr lang="en-US" dirty="0"/>
              <a:t> </a:t>
            </a:r>
            <a:r>
              <a:rPr lang="en-US" dirty="0" err="1"/>
              <a:t>sanmati</a:t>
            </a:r>
            <a:r>
              <a:rPr lang="en-US" dirty="0"/>
              <a:t> de </a:t>
            </a:r>
            <a:r>
              <a:rPr lang="en-US" dirty="0" err="1"/>
              <a:t>bhagavaan</a:t>
            </a:r>
            <a:r>
              <a:rPr lang="en-US"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563562"/>
          </a:xfrm>
        </p:spPr>
        <p:txBody>
          <a:bodyPr>
            <a:normAutofit fontScale="90000"/>
          </a:bodyPr>
          <a:lstStyle/>
          <a:p>
            <a:r>
              <a:rPr lang="en-US" dirty="0" err="1">
                <a:solidFill>
                  <a:srgbClr val="C00000"/>
                </a:solidFill>
              </a:rPr>
              <a:t>Vaishnav</a:t>
            </a:r>
            <a:r>
              <a:rPr lang="en-US" dirty="0">
                <a:solidFill>
                  <a:srgbClr val="C00000"/>
                </a:solidFill>
              </a:rPr>
              <a:t> Jan To</a:t>
            </a:r>
          </a:p>
        </p:txBody>
      </p:sp>
      <p:sp>
        <p:nvSpPr>
          <p:cNvPr id="3" name="Content Placeholder 2"/>
          <p:cNvSpPr>
            <a:spLocks noGrp="1"/>
          </p:cNvSpPr>
          <p:nvPr>
            <p:ph sz="quarter" idx="1"/>
          </p:nvPr>
        </p:nvSpPr>
        <p:spPr>
          <a:xfrm>
            <a:off x="0" y="1219200"/>
            <a:ext cx="8686800" cy="4906963"/>
          </a:xfrm>
        </p:spPr>
        <p:txBody>
          <a:bodyPr>
            <a:normAutofit fontScale="25000" lnSpcReduction="20000"/>
          </a:bodyPr>
          <a:lstStyle/>
          <a:p>
            <a:r>
              <a:rPr lang="en-US" sz="4800" b="1" dirty="0" err="1"/>
              <a:t>Vaishnav</a:t>
            </a:r>
            <a:r>
              <a:rPr lang="en-US" sz="4800" b="1" dirty="0"/>
              <a:t> </a:t>
            </a:r>
            <a:r>
              <a:rPr lang="en-US" sz="4800" b="1" dirty="0" err="1"/>
              <a:t>jan</a:t>
            </a:r>
            <a:r>
              <a:rPr lang="en-US" sz="4800" b="1" dirty="0"/>
              <a:t> to</a:t>
            </a:r>
            <a:r>
              <a:rPr lang="en-US" sz="4800" dirty="0"/>
              <a:t> is a </a:t>
            </a:r>
            <a:r>
              <a:rPr lang="en-US" sz="4800" dirty="0">
                <a:hlinkClick r:id="rId2" action="ppaction://hlinkfile"/>
              </a:rPr>
              <a:t>Hindu</a:t>
            </a:r>
            <a:r>
              <a:rPr lang="en-US" sz="4800" dirty="0"/>
              <a:t> hymn in </a:t>
            </a:r>
            <a:r>
              <a:rPr lang="en-US" sz="4800" dirty="0">
                <a:hlinkClick r:id="rId3" action="ppaction://hlinkfile" tooltip="Gujarati language"/>
              </a:rPr>
              <a:t>Gujarati</a:t>
            </a:r>
            <a:r>
              <a:rPr lang="en-US" sz="4800" dirty="0"/>
              <a:t> which was composed by the 15th century poet-saint </a:t>
            </a:r>
            <a:r>
              <a:rPr lang="en-US" sz="4800" dirty="0" err="1">
                <a:hlinkClick r:id="rId4" action="ppaction://hlinkfile"/>
              </a:rPr>
              <a:t>Narsinh</a:t>
            </a:r>
            <a:r>
              <a:rPr lang="en-US" sz="4800" dirty="0">
                <a:hlinkClick r:id="rId4" action="ppaction://hlinkfile"/>
              </a:rPr>
              <a:t> Mehta</a:t>
            </a:r>
            <a:r>
              <a:rPr lang="en-US" sz="4800" dirty="0"/>
              <a:t>. It was a favorite hymn of </a:t>
            </a:r>
            <a:r>
              <a:rPr lang="en-US" sz="4800" dirty="0">
                <a:hlinkClick r:id="rId5" action="ppaction://hlinkfile" tooltip="Mahatma Gandhi"/>
              </a:rPr>
              <a:t>Mahatma Gandhi</a:t>
            </a:r>
            <a:r>
              <a:rPr lang="en-US" sz="4800" dirty="0"/>
              <a:t>.</a:t>
            </a:r>
            <a:endParaRPr lang="gu-IN" sz="4000" dirty="0">
              <a:latin typeface="+mj-lt"/>
            </a:endParaRPr>
          </a:p>
          <a:p>
            <a:r>
              <a:rPr lang="en-US" sz="4000" i="1" dirty="0" err="1">
                <a:latin typeface="+mj-lt"/>
              </a:rPr>
              <a:t>WaishNawa</a:t>
            </a:r>
            <a:r>
              <a:rPr lang="en-US" sz="4000" i="1" dirty="0">
                <a:latin typeface="+mj-lt"/>
              </a:rPr>
              <a:t> </a:t>
            </a:r>
            <a:r>
              <a:rPr lang="en-US" sz="4000" i="1" dirty="0" err="1">
                <a:latin typeface="+mj-lt"/>
              </a:rPr>
              <a:t>jan</a:t>
            </a:r>
            <a:r>
              <a:rPr lang="en-US" sz="4000" i="1" dirty="0">
                <a:latin typeface="+mj-lt"/>
              </a:rPr>
              <a:t> to </a:t>
            </a:r>
            <a:r>
              <a:rPr lang="en-US" sz="4000" i="1" dirty="0" err="1">
                <a:latin typeface="+mj-lt"/>
              </a:rPr>
              <a:t>tene</a:t>
            </a:r>
            <a:r>
              <a:rPr lang="en-US" sz="4000" i="1" dirty="0">
                <a:latin typeface="+mj-lt"/>
              </a:rPr>
              <a:t> </a:t>
            </a:r>
            <a:r>
              <a:rPr lang="en-US" sz="4000" i="1" dirty="0" err="1">
                <a:latin typeface="+mj-lt"/>
              </a:rPr>
              <a:t>kahiye</a:t>
            </a:r>
            <a:r>
              <a:rPr lang="en-US" sz="4000" i="1" dirty="0">
                <a:latin typeface="+mj-lt"/>
              </a:rPr>
              <a:t>, je peed </a:t>
            </a:r>
            <a:r>
              <a:rPr lang="en-US" sz="4000" i="1" dirty="0" err="1">
                <a:latin typeface="+mj-lt"/>
              </a:rPr>
              <a:t>paraayee</a:t>
            </a:r>
            <a:r>
              <a:rPr lang="en-US" sz="4000" i="1" dirty="0">
                <a:latin typeface="+mj-lt"/>
              </a:rPr>
              <a:t> </a:t>
            </a:r>
            <a:r>
              <a:rPr lang="en-US" sz="4000" i="1" dirty="0" err="1">
                <a:latin typeface="+mj-lt"/>
              </a:rPr>
              <a:t>jaNe</a:t>
            </a:r>
            <a:r>
              <a:rPr lang="en-US" sz="4000" i="1" dirty="0">
                <a:latin typeface="+mj-lt"/>
              </a:rPr>
              <a:t> re</a:t>
            </a:r>
            <a:endParaRPr lang="en-US" sz="4000" dirty="0">
              <a:latin typeface="+mj-lt"/>
            </a:endParaRPr>
          </a:p>
          <a:p>
            <a:r>
              <a:rPr lang="en-US" sz="4000" dirty="0">
                <a:latin typeface="+mj-lt"/>
              </a:rPr>
              <a:t>He is the true </a:t>
            </a:r>
            <a:r>
              <a:rPr lang="en-US" sz="4000" dirty="0" err="1">
                <a:latin typeface="+mj-lt"/>
              </a:rPr>
              <a:t>Vaishnava</a:t>
            </a:r>
            <a:r>
              <a:rPr lang="en-US" sz="4000" dirty="0">
                <a:latin typeface="+mj-lt"/>
              </a:rPr>
              <a:t> who knows and feels another's woes as his own.</a:t>
            </a:r>
            <a:br>
              <a:rPr lang="en-US" sz="4000" dirty="0">
                <a:latin typeface="+mj-lt"/>
              </a:rPr>
            </a:br>
            <a:endParaRPr lang="gu-IN" sz="4000" dirty="0">
              <a:latin typeface="+mj-lt"/>
            </a:endParaRPr>
          </a:p>
          <a:p>
            <a:r>
              <a:rPr lang="en-US" sz="4000" i="1" dirty="0">
                <a:latin typeface="+mj-lt"/>
              </a:rPr>
              <a:t>Par </a:t>
            </a:r>
            <a:r>
              <a:rPr lang="en-US" sz="4000" i="1" dirty="0" err="1">
                <a:latin typeface="+mj-lt"/>
              </a:rPr>
              <a:t>dukkhe</a:t>
            </a:r>
            <a:r>
              <a:rPr lang="en-US" sz="4000" i="1" dirty="0">
                <a:latin typeface="+mj-lt"/>
              </a:rPr>
              <a:t> </a:t>
            </a:r>
            <a:r>
              <a:rPr lang="en-US" sz="4000" i="1" dirty="0" err="1">
                <a:latin typeface="+mj-lt"/>
              </a:rPr>
              <a:t>upkar</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toye</a:t>
            </a:r>
            <a:r>
              <a:rPr lang="en-US" sz="4000" i="1" dirty="0">
                <a:latin typeface="+mj-lt"/>
              </a:rPr>
              <a:t>, man </a:t>
            </a:r>
            <a:r>
              <a:rPr lang="en-US" sz="4000" i="1" dirty="0" err="1">
                <a:latin typeface="+mj-lt"/>
              </a:rPr>
              <a:t>abhiman</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aaNe</a:t>
            </a:r>
            <a:r>
              <a:rPr lang="en-US" sz="4000" i="1" dirty="0">
                <a:latin typeface="+mj-lt"/>
              </a:rPr>
              <a:t> re</a:t>
            </a:r>
            <a:endParaRPr lang="en-US" sz="4000" dirty="0">
              <a:latin typeface="+mj-lt"/>
            </a:endParaRPr>
          </a:p>
          <a:p>
            <a:r>
              <a:rPr lang="en-US" sz="4000" dirty="0">
                <a:latin typeface="+mj-lt"/>
              </a:rPr>
              <a:t>While he serves those who are suffering, he does not entertain pride in his mind about it.</a:t>
            </a:r>
          </a:p>
          <a:p>
            <a:br>
              <a:rPr lang="en-US" sz="4000" dirty="0">
                <a:latin typeface="+mj-lt"/>
              </a:rPr>
            </a:br>
            <a:r>
              <a:rPr lang="en-US" sz="4000" i="1" dirty="0" err="1">
                <a:latin typeface="+mj-lt"/>
              </a:rPr>
              <a:t>SakaL</a:t>
            </a:r>
            <a:r>
              <a:rPr lang="en-US" sz="4000" i="1" dirty="0">
                <a:latin typeface="+mj-lt"/>
              </a:rPr>
              <a:t> </a:t>
            </a:r>
            <a:r>
              <a:rPr lang="en-US" sz="4000" i="1" dirty="0" err="1">
                <a:latin typeface="+mj-lt"/>
              </a:rPr>
              <a:t>lok</a:t>
            </a:r>
            <a:r>
              <a:rPr lang="en-US" sz="4000" i="1" dirty="0">
                <a:latin typeface="+mj-lt"/>
              </a:rPr>
              <a:t> </a:t>
            </a:r>
            <a:r>
              <a:rPr lang="en-US" sz="4000" i="1" dirty="0" err="1">
                <a:latin typeface="+mj-lt"/>
              </a:rPr>
              <a:t>maan</a:t>
            </a:r>
            <a:r>
              <a:rPr lang="en-US" sz="4000" i="1" dirty="0">
                <a:latin typeface="+mj-lt"/>
              </a:rPr>
              <a:t> </a:t>
            </a:r>
            <a:r>
              <a:rPr lang="en-US" sz="4000" i="1" dirty="0" err="1">
                <a:latin typeface="+mj-lt"/>
              </a:rPr>
              <a:t>sahune</a:t>
            </a:r>
            <a:r>
              <a:rPr lang="en-US" sz="4000" i="1" dirty="0">
                <a:latin typeface="+mj-lt"/>
              </a:rPr>
              <a:t> </a:t>
            </a:r>
            <a:r>
              <a:rPr lang="en-US" sz="4000" i="1" dirty="0" err="1">
                <a:latin typeface="+mj-lt"/>
              </a:rPr>
              <a:t>vande</a:t>
            </a:r>
            <a:r>
              <a:rPr lang="en-US" sz="4000" i="1" dirty="0">
                <a:latin typeface="+mj-lt"/>
              </a:rPr>
              <a:t>, </a:t>
            </a:r>
            <a:r>
              <a:rPr lang="en-US" sz="4000" i="1" dirty="0" err="1">
                <a:latin typeface="+mj-lt"/>
              </a:rPr>
              <a:t>nindaa</a:t>
            </a:r>
            <a:r>
              <a:rPr lang="en-US" sz="4000" i="1" dirty="0">
                <a:latin typeface="+mj-lt"/>
              </a:rPr>
              <a:t> </a:t>
            </a:r>
            <a:r>
              <a:rPr lang="en-US" sz="4000" i="1" dirty="0" err="1">
                <a:latin typeface="+mj-lt"/>
              </a:rPr>
              <a:t>na</a:t>
            </a:r>
            <a:r>
              <a:rPr lang="en-US" sz="4000" i="1" dirty="0">
                <a:latin typeface="+mj-lt"/>
              </a:rPr>
              <a:t> </a:t>
            </a:r>
            <a:r>
              <a:rPr lang="en-US" sz="4000" i="1" dirty="0" err="1">
                <a:latin typeface="+mj-lt"/>
              </a:rPr>
              <a:t>kare</a:t>
            </a:r>
            <a:r>
              <a:rPr lang="en-US" sz="4000" i="1" dirty="0">
                <a:latin typeface="+mj-lt"/>
              </a:rPr>
              <a:t> </a:t>
            </a:r>
            <a:r>
              <a:rPr lang="en-US" sz="4000" i="1" dirty="0" err="1">
                <a:latin typeface="+mj-lt"/>
              </a:rPr>
              <a:t>keni</a:t>
            </a:r>
            <a:r>
              <a:rPr lang="en-US" sz="4000" i="1" dirty="0">
                <a:latin typeface="+mj-lt"/>
              </a:rPr>
              <a:t> re</a:t>
            </a:r>
            <a:endParaRPr lang="en-US" sz="4000" dirty="0">
              <a:latin typeface="+mj-lt"/>
            </a:endParaRPr>
          </a:p>
          <a:p>
            <a:r>
              <a:rPr lang="en-US" sz="4000" dirty="0">
                <a:latin typeface="+mj-lt"/>
              </a:rPr>
              <a:t>He respects everyone, and denounces nobody.</a:t>
            </a:r>
            <a:br>
              <a:rPr lang="en-US" sz="4000" dirty="0">
                <a:latin typeface="+mj-lt"/>
              </a:rPr>
            </a:br>
            <a:endParaRPr lang="gu-IN" sz="4000" dirty="0">
              <a:latin typeface="+mj-lt"/>
            </a:endParaRPr>
          </a:p>
          <a:p>
            <a:r>
              <a:rPr lang="en-US" sz="4000" i="1" dirty="0" err="1">
                <a:latin typeface="+mj-lt"/>
              </a:rPr>
              <a:t>Waach</a:t>
            </a:r>
            <a:r>
              <a:rPr lang="en-US" sz="4000" i="1" dirty="0">
                <a:latin typeface="+mj-lt"/>
              </a:rPr>
              <a:t>-</a:t>
            </a:r>
            <a:r>
              <a:rPr lang="en-US" sz="4000" i="1" dirty="0" err="1">
                <a:latin typeface="+mj-lt"/>
              </a:rPr>
              <a:t>kaachch</a:t>
            </a:r>
            <a:r>
              <a:rPr lang="en-US" sz="4000" i="1" dirty="0">
                <a:latin typeface="+mj-lt"/>
              </a:rPr>
              <a:t>-man </a:t>
            </a:r>
            <a:r>
              <a:rPr lang="en-US" sz="4000" i="1" dirty="0" err="1">
                <a:latin typeface="+mj-lt"/>
              </a:rPr>
              <a:t>nischal</a:t>
            </a:r>
            <a:r>
              <a:rPr lang="en-US" sz="4000" i="1" dirty="0">
                <a:latin typeface="+mj-lt"/>
              </a:rPr>
              <a:t> </a:t>
            </a:r>
            <a:r>
              <a:rPr lang="en-US" sz="4000" i="1" dirty="0" err="1">
                <a:latin typeface="+mj-lt"/>
              </a:rPr>
              <a:t>raakhe</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dhan</a:t>
            </a:r>
            <a:r>
              <a:rPr lang="en-US" sz="4000" i="1" dirty="0">
                <a:latin typeface="+mj-lt"/>
              </a:rPr>
              <a:t> </a:t>
            </a:r>
            <a:r>
              <a:rPr lang="en-US" sz="4000" i="1" dirty="0" err="1">
                <a:latin typeface="+mj-lt"/>
              </a:rPr>
              <a:t>janani</a:t>
            </a:r>
            <a:r>
              <a:rPr lang="en-US" sz="4000" i="1" dirty="0">
                <a:latin typeface="+mj-lt"/>
              </a:rPr>
              <a:t> </a:t>
            </a:r>
            <a:r>
              <a:rPr lang="en-US" sz="4000" i="1" dirty="0" err="1">
                <a:latin typeface="+mj-lt"/>
              </a:rPr>
              <a:t>teni</a:t>
            </a:r>
            <a:r>
              <a:rPr lang="en-US" sz="4000" i="1" dirty="0">
                <a:latin typeface="+mj-lt"/>
              </a:rPr>
              <a:t> re</a:t>
            </a:r>
            <a:endParaRPr lang="en-US" sz="4000" dirty="0">
              <a:latin typeface="+mj-lt"/>
            </a:endParaRPr>
          </a:p>
          <a:p>
            <a:r>
              <a:rPr lang="en-US" sz="4000" dirty="0">
                <a:latin typeface="+mj-lt"/>
              </a:rPr>
              <a:t>He keeps his speech, deeds, and thoughts pure; blessed is his mother.</a:t>
            </a:r>
            <a:br>
              <a:rPr lang="en-US" sz="4000" dirty="0">
                <a:latin typeface="+mj-lt"/>
              </a:rPr>
            </a:br>
            <a:endParaRPr lang="gu-IN" sz="4000" dirty="0">
              <a:latin typeface="+mj-lt"/>
            </a:endParaRPr>
          </a:p>
          <a:p>
            <a:r>
              <a:rPr lang="en-US" sz="4000" i="1" dirty="0">
                <a:latin typeface="+mj-lt"/>
              </a:rPr>
              <a:t>Sam-</a:t>
            </a:r>
            <a:r>
              <a:rPr lang="en-US" sz="4000" i="1" dirty="0" err="1">
                <a:latin typeface="+mj-lt"/>
              </a:rPr>
              <a:t>drushti</a:t>
            </a:r>
            <a:r>
              <a:rPr lang="en-US" sz="4000" i="1" dirty="0">
                <a:latin typeface="+mj-lt"/>
              </a:rPr>
              <a:t> ne </a:t>
            </a:r>
            <a:r>
              <a:rPr lang="en-US" sz="4000" i="1" dirty="0" err="1">
                <a:latin typeface="+mj-lt"/>
              </a:rPr>
              <a:t>trishNaa</a:t>
            </a:r>
            <a:r>
              <a:rPr lang="en-US" sz="4000" i="1" dirty="0">
                <a:latin typeface="+mj-lt"/>
              </a:rPr>
              <a:t> </a:t>
            </a:r>
            <a:r>
              <a:rPr lang="en-US" sz="4000" i="1" dirty="0" err="1">
                <a:latin typeface="+mj-lt"/>
              </a:rPr>
              <a:t>tyaagi</a:t>
            </a:r>
            <a:r>
              <a:rPr lang="en-US" sz="4000" i="1" dirty="0">
                <a:latin typeface="+mj-lt"/>
              </a:rPr>
              <a:t>, </a:t>
            </a:r>
            <a:r>
              <a:rPr lang="en-US" sz="4000" i="1" dirty="0" err="1">
                <a:latin typeface="+mj-lt"/>
              </a:rPr>
              <a:t>parastree</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maat</a:t>
            </a:r>
            <a:r>
              <a:rPr lang="en-US" sz="4000" i="1" dirty="0">
                <a:latin typeface="+mj-lt"/>
              </a:rPr>
              <a:t> re</a:t>
            </a:r>
            <a:endParaRPr lang="en-US" sz="4000" dirty="0">
              <a:latin typeface="+mj-lt"/>
            </a:endParaRPr>
          </a:p>
          <a:p>
            <a:r>
              <a:rPr lang="en-US" sz="4000" dirty="0">
                <a:latin typeface="+mj-lt"/>
              </a:rPr>
              <a:t>Viewing all equally, he rids himself of covetousness, and reveres every woman as though she were his mother.</a:t>
            </a:r>
          </a:p>
          <a:p>
            <a:endParaRPr lang="en-US" sz="4000" i="1" dirty="0">
              <a:latin typeface="+mj-lt"/>
            </a:endParaRPr>
          </a:p>
          <a:p>
            <a:r>
              <a:rPr lang="en-US" sz="4000" i="1" dirty="0" err="1">
                <a:latin typeface="+mj-lt"/>
              </a:rPr>
              <a:t>Jihwaa</a:t>
            </a:r>
            <a:r>
              <a:rPr lang="en-US" sz="4000" i="1" dirty="0">
                <a:latin typeface="+mj-lt"/>
              </a:rPr>
              <a:t> </a:t>
            </a:r>
            <a:r>
              <a:rPr lang="en-US" sz="4000" i="1" dirty="0" err="1">
                <a:latin typeface="+mj-lt"/>
              </a:rPr>
              <a:t>thake</a:t>
            </a:r>
            <a:r>
              <a:rPr lang="en-US" sz="4000" i="1" dirty="0">
                <a:latin typeface="+mj-lt"/>
              </a:rPr>
              <a:t>, </a:t>
            </a:r>
            <a:r>
              <a:rPr lang="en-US" sz="4000" i="1" dirty="0" err="1">
                <a:latin typeface="+mj-lt"/>
              </a:rPr>
              <a:t>asatya</a:t>
            </a:r>
            <a:r>
              <a:rPr lang="en-US" sz="4000" i="1" dirty="0">
                <a:latin typeface="+mj-lt"/>
              </a:rPr>
              <a:t> </a:t>
            </a:r>
            <a:r>
              <a:rPr lang="en-US" sz="4000" i="1" dirty="0" err="1">
                <a:latin typeface="+mj-lt"/>
              </a:rPr>
              <a:t>na</a:t>
            </a:r>
            <a:r>
              <a:rPr lang="en-US" sz="4000" i="1" dirty="0">
                <a:latin typeface="+mj-lt"/>
              </a:rPr>
              <a:t> bole, par-</a:t>
            </a:r>
            <a:r>
              <a:rPr lang="en-US" sz="4000" i="1" dirty="0" err="1">
                <a:latin typeface="+mj-lt"/>
              </a:rPr>
              <a:t>dhan</a:t>
            </a:r>
            <a:r>
              <a:rPr lang="en-US" sz="4000" i="1" dirty="0">
                <a:latin typeface="+mj-lt"/>
              </a:rPr>
              <a:t> </a:t>
            </a:r>
            <a:r>
              <a:rPr lang="en-US" sz="4000" i="1" dirty="0" err="1">
                <a:latin typeface="+mj-lt"/>
              </a:rPr>
              <a:t>nava</a:t>
            </a:r>
            <a:r>
              <a:rPr lang="en-US" sz="4000" i="1" dirty="0">
                <a:latin typeface="+mj-lt"/>
              </a:rPr>
              <a:t> </a:t>
            </a:r>
            <a:r>
              <a:rPr lang="en-US" sz="4000" i="1" dirty="0" err="1">
                <a:latin typeface="+mj-lt"/>
              </a:rPr>
              <a:t>jhaale</a:t>
            </a:r>
            <a:r>
              <a:rPr lang="en-US" sz="4000" i="1" dirty="0">
                <a:latin typeface="+mj-lt"/>
              </a:rPr>
              <a:t> </a:t>
            </a:r>
            <a:r>
              <a:rPr lang="en-US" sz="4000" i="1" dirty="0" err="1">
                <a:latin typeface="+mj-lt"/>
              </a:rPr>
              <a:t>haath</a:t>
            </a:r>
            <a:r>
              <a:rPr lang="en-US" sz="4000" i="1" dirty="0">
                <a:latin typeface="+mj-lt"/>
              </a:rPr>
              <a:t> re</a:t>
            </a:r>
            <a:endParaRPr lang="en-US" sz="4000" dirty="0">
              <a:latin typeface="+mj-lt"/>
            </a:endParaRPr>
          </a:p>
          <a:p>
            <a:r>
              <a:rPr lang="en-US" sz="4000" dirty="0">
                <a:latin typeface="+mj-lt"/>
              </a:rPr>
              <a:t>His tongue would fail him if he were to attempt to speak an untruth. He does not covet another person's wealth.</a:t>
            </a:r>
            <a:br>
              <a:rPr lang="en-US" sz="4000" dirty="0">
                <a:latin typeface="+mj-lt"/>
              </a:rPr>
            </a:br>
            <a:endParaRPr lang="en-US" sz="4000" dirty="0">
              <a:latin typeface="+mj-lt"/>
            </a:endParaRPr>
          </a:p>
          <a:p>
            <a:r>
              <a:rPr lang="en-US" sz="4000" i="1" dirty="0" err="1">
                <a:latin typeface="+mj-lt"/>
              </a:rPr>
              <a:t>Moh-maayaa</a:t>
            </a:r>
            <a:r>
              <a:rPr lang="en-US" sz="4000" i="1" dirty="0">
                <a:latin typeface="+mj-lt"/>
              </a:rPr>
              <a:t> </a:t>
            </a:r>
            <a:r>
              <a:rPr lang="en-US" sz="4000" i="1" dirty="0" err="1">
                <a:latin typeface="+mj-lt"/>
              </a:rPr>
              <a:t>wyaape</a:t>
            </a:r>
            <a:r>
              <a:rPr lang="en-US" sz="4000" i="1" dirty="0">
                <a:latin typeface="+mj-lt"/>
              </a:rPr>
              <a:t> </a:t>
            </a:r>
            <a:r>
              <a:rPr lang="en-US" sz="4000" i="1" dirty="0" err="1">
                <a:latin typeface="+mj-lt"/>
              </a:rPr>
              <a:t>nahin</a:t>
            </a:r>
            <a:r>
              <a:rPr lang="en-US" sz="4000" i="1" dirty="0">
                <a:latin typeface="+mj-lt"/>
              </a:rPr>
              <a:t> </a:t>
            </a:r>
            <a:r>
              <a:rPr lang="en-US" sz="4000" i="1" dirty="0" err="1">
                <a:latin typeface="+mj-lt"/>
              </a:rPr>
              <a:t>jene</a:t>
            </a:r>
            <a:r>
              <a:rPr lang="en-US" sz="4000" i="1" dirty="0">
                <a:latin typeface="+mj-lt"/>
              </a:rPr>
              <a:t>, </a:t>
            </a:r>
            <a:r>
              <a:rPr lang="en-US" sz="4000" i="1" dirty="0" err="1">
                <a:latin typeface="+mj-lt"/>
              </a:rPr>
              <a:t>draDh</a:t>
            </a:r>
            <a:r>
              <a:rPr lang="en-US" sz="4000" i="1" dirty="0">
                <a:latin typeface="+mj-lt"/>
              </a:rPr>
              <a:t> </a:t>
            </a:r>
            <a:r>
              <a:rPr lang="en-US" sz="4000" i="1" dirty="0" err="1">
                <a:latin typeface="+mj-lt"/>
              </a:rPr>
              <a:t>wairagya</a:t>
            </a:r>
            <a:r>
              <a:rPr lang="en-US" sz="4000" i="1" dirty="0">
                <a:latin typeface="+mj-lt"/>
              </a:rPr>
              <a:t> </a:t>
            </a:r>
            <a:r>
              <a:rPr lang="en-US" sz="4000" i="1" dirty="0" err="1">
                <a:latin typeface="+mj-lt"/>
              </a:rPr>
              <a:t>jena</a:t>
            </a:r>
            <a:r>
              <a:rPr lang="en-US" sz="4000" i="1" dirty="0">
                <a:latin typeface="+mj-lt"/>
              </a:rPr>
              <a:t> </a:t>
            </a:r>
            <a:r>
              <a:rPr lang="en-US" sz="4000" i="1" dirty="0" err="1">
                <a:latin typeface="+mj-lt"/>
              </a:rPr>
              <a:t>manmaa</a:t>
            </a:r>
            <a:r>
              <a:rPr lang="en-US" sz="4000" i="1" dirty="0">
                <a:latin typeface="+mj-lt"/>
              </a:rPr>
              <a:t> re</a:t>
            </a:r>
            <a:endParaRPr lang="en-US" sz="4000" dirty="0">
              <a:latin typeface="+mj-lt"/>
            </a:endParaRPr>
          </a:p>
          <a:p>
            <a:r>
              <a:rPr lang="en-US" sz="4000" dirty="0">
                <a:latin typeface="+mj-lt"/>
              </a:rPr>
              <a:t>Material attachments do not occupy his mind, it being deeply rooted in renunciation.</a:t>
            </a:r>
            <a:br>
              <a:rPr lang="en-US" sz="4000" dirty="0">
                <a:latin typeface="+mj-lt"/>
              </a:rPr>
            </a:br>
            <a:endParaRPr lang="gu-IN" sz="4000" dirty="0">
              <a:latin typeface="+mj-lt"/>
            </a:endParaRPr>
          </a:p>
          <a:p>
            <a:r>
              <a:rPr lang="en-US" sz="4000" i="1" dirty="0" err="1">
                <a:latin typeface="+mj-lt"/>
              </a:rPr>
              <a:t>Raam-naam</a:t>
            </a:r>
            <a:r>
              <a:rPr lang="en-US" sz="4000" i="1" dirty="0">
                <a:latin typeface="+mj-lt"/>
              </a:rPr>
              <a:t> </a:t>
            </a:r>
            <a:r>
              <a:rPr lang="en-US" sz="4000" i="1" dirty="0" err="1">
                <a:latin typeface="+mj-lt"/>
              </a:rPr>
              <a:t>shu</a:t>
            </a:r>
            <a:r>
              <a:rPr lang="en-US" sz="4000" i="1" dirty="0">
                <a:latin typeface="+mj-lt"/>
              </a:rPr>
              <a:t> </a:t>
            </a:r>
            <a:r>
              <a:rPr lang="en-US" sz="4000" i="1" dirty="0" err="1">
                <a:latin typeface="+mj-lt"/>
              </a:rPr>
              <a:t>taaLE</a:t>
            </a:r>
            <a:r>
              <a:rPr lang="en-US" sz="4000" i="1" dirty="0">
                <a:latin typeface="+mj-lt"/>
              </a:rPr>
              <a:t> </a:t>
            </a:r>
            <a:r>
              <a:rPr lang="en-US" sz="4000" i="1" dirty="0" err="1">
                <a:latin typeface="+mj-lt"/>
              </a:rPr>
              <a:t>laagi</a:t>
            </a:r>
            <a:r>
              <a:rPr lang="en-US" sz="4000" i="1" dirty="0">
                <a:latin typeface="+mj-lt"/>
              </a:rPr>
              <a:t>, </a:t>
            </a:r>
            <a:r>
              <a:rPr lang="en-US" sz="4000" i="1" dirty="0" err="1">
                <a:latin typeface="+mj-lt"/>
              </a:rPr>
              <a:t>sakaL</a:t>
            </a:r>
            <a:r>
              <a:rPr lang="en-US" sz="4000" i="1" dirty="0">
                <a:latin typeface="+mj-lt"/>
              </a:rPr>
              <a:t> </a:t>
            </a:r>
            <a:r>
              <a:rPr lang="en-US" sz="4000" i="1" dirty="0" err="1">
                <a:latin typeface="+mj-lt"/>
              </a:rPr>
              <a:t>teerath</a:t>
            </a:r>
            <a:r>
              <a:rPr lang="en-US" sz="4000" i="1" dirty="0">
                <a:latin typeface="+mj-lt"/>
              </a:rPr>
              <a:t> </a:t>
            </a:r>
            <a:r>
              <a:rPr lang="en-US" sz="4000" i="1" dirty="0" err="1">
                <a:latin typeface="+mj-lt"/>
              </a:rPr>
              <a:t>tena</a:t>
            </a:r>
            <a:r>
              <a:rPr lang="en-US" sz="4000" i="1" dirty="0">
                <a:latin typeface="+mj-lt"/>
              </a:rPr>
              <a:t> </a:t>
            </a:r>
            <a:r>
              <a:rPr lang="en-US" sz="4000" i="1" dirty="0" err="1">
                <a:latin typeface="+mj-lt"/>
              </a:rPr>
              <a:t>tanmaa</a:t>
            </a:r>
            <a:r>
              <a:rPr lang="en-US" sz="4000" i="1" dirty="0">
                <a:latin typeface="+mj-lt"/>
              </a:rPr>
              <a:t> re</a:t>
            </a:r>
            <a:endParaRPr lang="en-US" sz="4000" dirty="0">
              <a:latin typeface="+mj-lt"/>
            </a:endParaRPr>
          </a:p>
          <a:p>
            <a:r>
              <a:rPr lang="en-US" sz="4000" dirty="0">
                <a:latin typeface="+mj-lt"/>
              </a:rPr>
              <a:t>Every moment he is intent on reciting the name of Rama. All the holy places are ever present in his body.</a:t>
            </a:r>
            <a:br>
              <a:rPr lang="en-US" sz="4000" dirty="0">
                <a:latin typeface="+mj-lt"/>
              </a:rPr>
            </a:br>
            <a:endParaRPr lang="en-US" sz="4000" dirty="0">
              <a:latin typeface="+mj-lt"/>
            </a:endParaRPr>
          </a:p>
          <a:p>
            <a:r>
              <a:rPr lang="en-US" sz="4000" i="1" dirty="0" err="1">
                <a:latin typeface="+mj-lt"/>
              </a:rPr>
              <a:t>WaNa</a:t>
            </a:r>
            <a:r>
              <a:rPr lang="en-US" sz="4000" i="1" dirty="0">
                <a:latin typeface="+mj-lt"/>
              </a:rPr>
              <a:t> </a:t>
            </a:r>
            <a:r>
              <a:rPr lang="en-US" sz="4000" i="1" dirty="0" err="1">
                <a:latin typeface="+mj-lt"/>
              </a:rPr>
              <a:t>lobhi</a:t>
            </a:r>
            <a:r>
              <a:rPr lang="en-US" sz="4000" i="1" dirty="0">
                <a:latin typeface="+mj-lt"/>
              </a:rPr>
              <a:t> ne </a:t>
            </a:r>
            <a:r>
              <a:rPr lang="en-US" sz="4000" i="1" dirty="0" err="1">
                <a:latin typeface="+mj-lt"/>
              </a:rPr>
              <a:t>kapat</a:t>
            </a:r>
            <a:r>
              <a:rPr lang="en-US" sz="4000" i="1" dirty="0">
                <a:latin typeface="+mj-lt"/>
              </a:rPr>
              <a:t> </a:t>
            </a:r>
            <a:r>
              <a:rPr lang="en-US" sz="4000" i="1" dirty="0" err="1">
                <a:latin typeface="+mj-lt"/>
              </a:rPr>
              <a:t>rahit</a:t>
            </a:r>
            <a:r>
              <a:rPr lang="en-US" sz="4000" i="1" dirty="0">
                <a:latin typeface="+mj-lt"/>
              </a:rPr>
              <a:t> </a:t>
            </a:r>
            <a:r>
              <a:rPr lang="en-US" sz="4000" i="1" dirty="0" err="1">
                <a:latin typeface="+mj-lt"/>
              </a:rPr>
              <a:t>chhe</a:t>
            </a:r>
            <a:r>
              <a:rPr lang="en-US" sz="4000" i="1" dirty="0">
                <a:latin typeface="+mj-lt"/>
              </a:rPr>
              <a:t>, </a:t>
            </a:r>
            <a:r>
              <a:rPr lang="en-US" sz="4000" i="1" dirty="0" err="1">
                <a:latin typeface="+mj-lt"/>
              </a:rPr>
              <a:t>kaam</a:t>
            </a:r>
            <a:r>
              <a:rPr lang="en-US" sz="4000" i="1" dirty="0">
                <a:latin typeface="+mj-lt"/>
              </a:rPr>
              <a:t> </a:t>
            </a:r>
            <a:r>
              <a:rPr lang="en-US" sz="4000" i="1" dirty="0" err="1">
                <a:latin typeface="+mj-lt"/>
              </a:rPr>
              <a:t>krodh</a:t>
            </a:r>
            <a:r>
              <a:rPr lang="en-US" sz="4000" i="1" dirty="0">
                <a:latin typeface="+mj-lt"/>
              </a:rPr>
              <a:t> </a:t>
            </a:r>
            <a:r>
              <a:rPr lang="en-US" sz="4000" i="1" dirty="0" err="1">
                <a:latin typeface="+mj-lt"/>
              </a:rPr>
              <a:t>nivaarya</a:t>
            </a:r>
            <a:r>
              <a:rPr lang="en-US" sz="4000" i="1" dirty="0">
                <a:latin typeface="+mj-lt"/>
              </a:rPr>
              <a:t> re</a:t>
            </a:r>
            <a:endParaRPr lang="en-US" sz="4000" dirty="0">
              <a:latin typeface="+mj-lt"/>
            </a:endParaRPr>
          </a:p>
          <a:p>
            <a:r>
              <a:rPr lang="en-US" sz="4000" dirty="0">
                <a:latin typeface="+mj-lt"/>
              </a:rPr>
              <a:t>He has conquered greed, deceit, lust, and anger.</a:t>
            </a:r>
          </a:p>
          <a:p>
            <a:endParaRPr lang="gu-IN" sz="4000" dirty="0">
              <a:latin typeface="+mj-lt"/>
            </a:endParaRPr>
          </a:p>
          <a:p>
            <a:r>
              <a:rPr lang="en-US" sz="4000" i="1" dirty="0" err="1">
                <a:latin typeface="+mj-lt"/>
              </a:rPr>
              <a:t>BhaNe</a:t>
            </a:r>
            <a:r>
              <a:rPr lang="en-US" sz="4000" i="1" dirty="0">
                <a:latin typeface="+mj-lt"/>
              </a:rPr>
              <a:t> </a:t>
            </a:r>
            <a:r>
              <a:rPr lang="en-US" sz="4000" i="1" dirty="0" err="1">
                <a:latin typeface="+mj-lt"/>
              </a:rPr>
              <a:t>Narsaiyyo</a:t>
            </a:r>
            <a:r>
              <a:rPr lang="en-US" sz="4000" i="1" dirty="0">
                <a:latin typeface="+mj-lt"/>
              </a:rPr>
              <a:t> </a:t>
            </a:r>
            <a:r>
              <a:rPr lang="en-US" sz="4000" i="1" dirty="0" err="1">
                <a:latin typeface="+mj-lt"/>
              </a:rPr>
              <a:t>tenu</a:t>
            </a:r>
            <a:r>
              <a:rPr lang="en-US" sz="4000" i="1" dirty="0">
                <a:latin typeface="+mj-lt"/>
              </a:rPr>
              <a:t> </a:t>
            </a:r>
            <a:r>
              <a:rPr lang="en-US" sz="4000" i="1" dirty="0" err="1">
                <a:latin typeface="+mj-lt"/>
              </a:rPr>
              <a:t>darshan</a:t>
            </a:r>
            <a:r>
              <a:rPr lang="en-US" sz="4000" i="1" dirty="0">
                <a:latin typeface="+mj-lt"/>
              </a:rPr>
              <a:t> </a:t>
            </a:r>
            <a:r>
              <a:rPr lang="en-US" sz="4000" i="1" dirty="0" err="1">
                <a:latin typeface="+mj-lt"/>
              </a:rPr>
              <a:t>karata</a:t>
            </a:r>
            <a:r>
              <a:rPr lang="en-US" sz="4000" i="1" dirty="0">
                <a:latin typeface="+mj-lt"/>
              </a:rPr>
              <a:t>, </a:t>
            </a:r>
            <a:r>
              <a:rPr lang="en-US" sz="4000" i="1" dirty="0" err="1">
                <a:latin typeface="+mj-lt"/>
              </a:rPr>
              <a:t>kuL</a:t>
            </a:r>
            <a:r>
              <a:rPr lang="en-US" sz="4000" i="1" dirty="0">
                <a:latin typeface="+mj-lt"/>
              </a:rPr>
              <a:t> </a:t>
            </a:r>
            <a:r>
              <a:rPr lang="en-US" sz="4000" i="1" dirty="0" err="1">
                <a:latin typeface="+mj-lt"/>
              </a:rPr>
              <a:t>ekoter</a:t>
            </a:r>
            <a:r>
              <a:rPr lang="en-US" sz="4000" i="1" dirty="0">
                <a:latin typeface="+mj-lt"/>
              </a:rPr>
              <a:t> </a:t>
            </a:r>
            <a:r>
              <a:rPr lang="en-US" sz="4000" i="1" dirty="0" err="1">
                <a:latin typeface="+mj-lt"/>
              </a:rPr>
              <a:t>tarya</a:t>
            </a:r>
            <a:r>
              <a:rPr lang="en-US" sz="4000" i="1" dirty="0">
                <a:latin typeface="+mj-lt"/>
              </a:rPr>
              <a:t> re</a:t>
            </a:r>
            <a:endParaRPr lang="en-US" sz="4000" dirty="0">
              <a:latin typeface="+mj-lt"/>
            </a:endParaRPr>
          </a:p>
          <a:p>
            <a:r>
              <a:rPr lang="en-US" sz="4000" dirty="0">
                <a:latin typeface="+mj-lt"/>
              </a:rPr>
              <a:t>Says </a:t>
            </a:r>
            <a:r>
              <a:rPr lang="en-US" sz="4000" dirty="0" err="1">
                <a:latin typeface="+mj-lt"/>
              </a:rPr>
              <a:t>Narasi</a:t>
            </a:r>
            <a:r>
              <a:rPr lang="en-US" sz="4000" dirty="0">
                <a:latin typeface="+mj-lt"/>
              </a:rPr>
              <a:t>, the sight of such a </a:t>
            </a:r>
            <a:r>
              <a:rPr lang="en-US" sz="4000" dirty="0" err="1">
                <a:latin typeface="+mj-lt"/>
              </a:rPr>
              <a:t>Vaishnava</a:t>
            </a:r>
            <a:r>
              <a:rPr lang="en-US" sz="4000" dirty="0">
                <a:latin typeface="+mj-lt"/>
              </a:rPr>
              <a:t> saves a family through seventy-one generations.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228600"/>
            <a:ext cx="8382000" cy="4431983"/>
          </a:xfrm>
          <a:prstGeom prst="rect">
            <a:avLst/>
          </a:prstGeom>
          <a:noFill/>
        </p:spPr>
        <p:txBody>
          <a:bodyPr wrap="square" rtlCol="0">
            <a:spAutoFit/>
          </a:bodyPr>
          <a:lstStyle/>
          <a:p>
            <a:pPr algn="ctr"/>
            <a:endParaRPr lang="en-US" sz="2800" b="1" u="sng" dirty="0"/>
          </a:p>
          <a:p>
            <a:pPr algn="ctr"/>
            <a:endParaRPr lang="en-US" sz="2800" b="1" u="sng" dirty="0"/>
          </a:p>
          <a:p>
            <a:pPr algn="ctr"/>
            <a:r>
              <a:rPr lang="en-US" sz="3200" b="1" u="sng" dirty="0"/>
              <a:t>BHAA</a:t>
            </a:r>
            <a:r>
              <a:rPr lang="en-US" sz="2800" dirty="0"/>
              <a:t> = LORD, BHAGAWAAN, LIGHT, TRUTH, HAPPINESS</a:t>
            </a:r>
          </a:p>
          <a:p>
            <a:pPr algn="ctr"/>
            <a:endParaRPr lang="en-US" sz="2800" dirty="0"/>
          </a:p>
          <a:p>
            <a:pPr algn="ctr"/>
            <a:r>
              <a:rPr lang="en-US" sz="3200" b="1" u="sng" dirty="0"/>
              <a:t>GAWAT</a:t>
            </a:r>
            <a:r>
              <a:rPr lang="en-US" sz="2800" dirty="0"/>
              <a:t> = SINGING </a:t>
            </a:r>
          </a:p>
          <a:p>
            <a:pPr algn="ctr"/>
            <a:endParaRPr lang="en-US" sz="2800" b="1" u="sng" dirty="0"/>
          </a:p>
          <a:p>
            <a:pPr algn="ctr"/>
            <a:endParaRPr lang="en-US" sz="2800" b="1" u="sng" dirty="0"/>
          </a:p>
          <a:p>
            <a:pPr algn="ctr"/>
            <a:r>
              <a:rPr lang="en-US" sz="6000" b="1" u="sng" dirty="0"/>
              <a:t>BHAAGAWAT = BHAJAN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What is a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4038600" y="1295400"/>
            <a:ext cx="5105400" cy="5135563"/>
          </a:xfrm>
        </p:spPr>
        <p:txBody>
          <a:bodyPr>
            <a:normAutofit/>
          </a:bodyPr>
          <a:lstStyle/>
          <a:p>
            <a:r>
              <a:rPr lang="en-US" sz="2000" dirty="0"/>
              <a:t>A </a:t>
            </a:r>
            <a:r>
              <a:rPr lang="en-US" sz="2000" b="1" dirty="0" err="1"/>
              <a:t>Bhajan</a:t>
            </a:r>
            <a:r>
              <a:rPr lang="en-US" sz="2000" dirty="0"/>
              <a:t> is any type of Indian devotional song. It is normally lyrical, expressing love for the Divine or God. </a:t>
            </a:r>
          </a:p>
          <a:p>
            <a:endParaRPr lang="en-US" sz="2000" dirty="0"/>
          </a:p>
          <a:p>
            <a:r>
              <a:rPr lang="en-US" sz="2000" dirty="0"/>
              <a:t>It has no fixed form: it may be as simple as a mantra, </a:t>
            </a:r>
            <a:r>
              <a:rPr lang="en-US" sz="2000" dirty="0" err="1"/>
              <a:t>shlok</a:t>
            </a:r>
            <a:r>
              <a:rPr lang="en-US" sz="2000" dirty="0"/>
              <a:t> or </a:t>
            </a:r>
            <a:r>
              <a:rPr lang="en-US" sz="2000" dirty="0" err="1"/>
              <a:t>kirtan</a:t>
            </a:r>
            <a:r>
              <a:rPr lang="en-US" sz="2000" dirty="0"/>
              <a:t> or as sophisticated as the dhrupad or </a:t>
            </a:r>
            <a:r>
              <a:rPr lang="en-US" sz="2000" dirty="0" err="1"/>
              <a:t>kriti</a:t>
            </a:r>
            <a:r>
              <a:rPr lang="en-US" sz="2000" dirty="0"/>
              <a:t> with music based on classical ragas and </a:t>
            </a:r>
            <a:r>
              <a:rPr lang="en-US" sz="2000" dirty="0" err="1"/>
              <a:t>talas</a:t>
            </a:r>
            <a:r>
              <a:rPr lang="en-US" sz="2000" dirty="0"/>
              <a:t>.  </a:t>
            </a:r>
          </a:p>
          <a:p>
            <a:endParaRPr lang="en-US" sz="2000" dirty="0"/>
          </a:p>
          <a:p>
            <a:r>
              <a:rPr lang="en-US" sz="2000" dirty="0"/>
              <a:t>Anecdotes and episodes from scriptures, the teachings of saints and descriptions of gods have all been the subject of </a:t>
            </a:r>
            <a:r>
              <a:rPr lang="en-US" sz="2000" dirty="0" err="1"/>
              <a:t>bhajans</a:t>
            </a:r>
            <a:r>
              <a:rPr lang="en-US" sz="2000" dirty="0"/>
              <a:t>. </a:t>
            </a:r>
          </a:p>
        </p:txBody>
      </p:sp>
      <p:pic>
        <p:nvPicPr>
          <p:cNvPr id="6146" name="Picture 2" descr="http://lh5.ggpht.com/_teeJ6jtKDXg/Sre73LNZuiI/AAAAAAAAFl0/an95Wma-7QA/IMG_3516.JPG"/>
          <p:cNvPicPr>
            <a:picLocks noChangeAspect="1" noChangeArrowheads="1"/>
          </p:cNvPicPr>
          <p:nvPr/>
        </p:nvPicPr>
        <p:blipFill>
          <a:blip r:embed="rId2" cstate="print"/>
          <a:srcRect/>
          <a:stretch>
            <a:fillRect/>
          </a:stretch>
        </p:blipFill>
        <p:spPr bwMode="auto">
          <a:xfrm>
            <a:off x="0" y="1524000"/>
            <a:ext cx="4114800" cy="3962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pPr algn="ctr"/>
            <a:r>
              <a:rPr lang="en-US" dirty="0">
                <a:solidFill>
                  <a:srgbClr val="C00000"/>
                </a:solidFill>
              </a:rPr>
              <a:t>Saints who sang </a:t>
            </a:r>
            <a:r>
              <a:rPr lang="en-US" dirty="0" err="1">
                <a:solidFill>
                  <a:srgbClr val="C00000"/>
                </a:solidFill>
              </a:rPr>
              <a:t>Bahajans</a:t>
            </a:r>
            <a:endParaRPr lang="en-US" dirty="0">
              <a:solidFill>
                <a:srgbClr val="C00000"/>
              </a:solidFill>
            </a:endParaRPr>
          </a:p>
        </p:txBody>
      </p:sp>
      <p:sp>
        <p:nvSpPr>
          <p:cNvPr id="3" name="Content Placeholder 2"/>
          <p:cNvSpPr>
            <a:spLocks noGrp="1"/>
          </p:cNvSpPr>
          <p:nvPr>
            <p:ph sz="quarter" idx="1"/>
          </p:nvPr>
        </p:nvSpPr>
        <p:spPr>
          <a:xfrm>
            <a:off x="304800" y="1295400"/>
            <a:ext cx="8839200" cy="5943600"/>
          </a:xfrm>
        </p:spPr>
        <p:txBody>
          <a:bodyPr>
            <a:normAutofit/>
          </a:bodyPr>
          <a:lstStyle/>
          <a:p>
            <a:r>
              <a:rPr lang="en-US" sz="2400" dirty="0"/>
              <a:t>The term "</a:t>
            </a:r>
            <a:r>
              <a:rPr lang="en-US" sz="2400" dirty="0" err="1"/>
              <a:t>Sant</a:t>
            </a:r>
            <a:r>
              <a:rPr lang="en-US" sz="2400" dirty="0"/>
              <a:t>" is derived from the Sanskrit word </a:t>
            </a:r>
            <a:r>
              <a:rPr lang="en-US" sz="2400" i="1" dirty="0"/>
              <a:t>sat</a:t>
            </a:r>
            <a:r>
              <a:rPr lang="en-US" sz="2400" dirty="0"/>
              <a:t> (</a:t>
            </a:r>
            <a:r>
              <a:rPr lang="en-US" sz="2400" dirty="0" err="1"/>
              <a:t>सद</a:t>
            </a:r>
            <a:r>
              <a:rPr lang="en-US" sz="2400" dirty="0"/>
              <a:t>) (truth, reality).</a:t>
            </a:r>
          </a:p>
          <a:p>
            <a:pPr marL="0" indent="0">
              <a:buNone/>
            </a:pPr>
            <a:endParaRPr lang="en-US" sz="2400" dirty="0"/>
          </a:p>
          <a:p>
            <a:r>
              <a:rPr lang="en-US" sz="2400" dirty="0"/>
              <a:t>The root meaning of the term “</a:t>
            </a:r>
            <a:r>
              <a:rPr lang="en-US" sz="2400" dirty="0" err="1"/>
              <a:t>Sant</a:t>
            </a:r>
            <a:r>
              <a:rPr lang="en-US" sz="2400" dirty="0"/>
              <a:t>” being "one who knows the truth" or "one who has experienced Ultimate Reality". </a:t>
            </a:r>
          </a:p>
          <a:p>
            <a:endParaRPr lang="en-US" sz="2400" dirty="0"/>
          </a:p>
          <a:p>
            <a:r>
              <a:rPr lang="en-US" sz="2400" dirty="0"/>
              <a:t>Many of the saints were composers of </a:t>
            </a:r>
            <a:r>
              <a:rPr lang="en-US" sz="2400" dirty="0" err="1"/>
              <a:t>Bhajans</a:t>
            </a:r>
            <a:endParaRPr lang="en-US" sz="2400" dirty="0"/>
          </a:p>
          <a:p>
            <a:pPr marL="0" indent="0">
              <a:buNone/>
            </a:pPr>
            <a:endParaRPr lang="en-US" sz="2400" dirty="0"/>
          </a:p>
          <a:p>
            <a:r>
              <a:rPr lang="en-US" sz="2400" dirty="0" err="1"/>
              <a:t>Surdas</a:t>
            </a:r>
            <a:r>
              <a:rPr lang="en-US" sz="2400" dirty="0"/>
              <a:t>, </a:t>
            </a:r>
            <a:r>
              <a:rPr lang="en-US" sz="2400" dirty="0" err="1"/>
              <a:t>Tulsidas</a:t>
            </a:r>
            <a:r>
              <a:rPr lang="en-US" sz="2400" dirty="0"/>
              <a:t>, </a:t>
            </a:r>
            <a:r>
              <a:rPr lang="en-US" sz="2400" dirty="0" err="1"/>
              <a:t>Meerabai</a:t>
            </a:r>
            <a:r>
              <a:rPr lang="en-US" sz="2400" dirty="0"/>
              <a:t>, Nanak, </a:t>
            </a:r>
            <a:r>
              <a:rPr lang="en-US" sz="2400" dirty="0" err="1"/>
              <a:t>Kabir</a:t>
            </a:r>
            <a:r>
              <a:rPr lang="en-US" sz="2400" dirty="0"/>
              <a:t>, </a:t>
            </a:r>
            <a:r>
              <a:rPr lang="en-US" sz="2400" dirty="0" err="1"/>
              <a:t>Chaitanya</a:t>
            </a:r>
            <a:r>
              <a:rPr lang="en-US" sz="2400" dirty="0"/>
              <a:t> </a:t>
            </a:r>
            <a:r>
              <a:rPr lang="en-US" sz="2400" dirty="0" err="1"/>
              <a:t>Mahaprabhu</a:t>
            </a:r>
            <a:r>
              <a:rPr lang="en-US" sz="2400" dirty="0"/>
              <a:t> and </a:t>
            </a:r>
            <a:r>
              <a:rPr lang="en-US" sz="2400" dirty="0" err="1"/>
              <a:t>Tyagaraja</a:t>
            </a:r>
            <a:r>
              <a:rPr lang="en-US" sz="2400" dirty="0"/>
              <a:t> are few of the notable composers.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dirty="0">
                <a:solidFill>
                  <a:srgbClr val="C00000"/>
                </a:solidFill>
              </a:rPr>
              <a:t>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a:xfrm>
            <a:off x="3352800" y="1143000"/>
            <a:ext cx="5334000" cy="4876800"/>
          </a:xfrm>
        </p:spPr>
        <p:txBody>
          <a:bodyPr>
            <a:normAutofit/>
          </a:bodyPr>
          <a:lstStyle/>
          <a:p>
            <a:r>
              <a:rPr lang="en-US" dirty="0"/>
              <a:t>Ramayana the great epic of Hinduism is written by Saint </a:t>
            </a:r>
            <a:r>
              <a:rPr lang="en-US" dirty="0" err="1"/>
              <a:t>Valmiki</a:t>
            </a:r>
            <a:r>
              <a:rPr lang="en-US" dirty="0"/>
              <a:t>.</a:t>
            </a:r>
          </a:p>
          <a:p>
            <a:endParaRPr lang="en-US" dirty="0"/>
          </a:p>
        </p:txBody>
      </p:sp>
      <p:pic>
        <p:nvPicPr>
          <p:cNvPr id="25602" name="Picture 2" descr="http://s2.hubimg.com/u/3953985_f260.jpg"/>
          <p:cNvPicPr>
            <a:picLocks noChangeAspect="1" noChangeArrowheads="1"/>
          </p:cNvPicPr>
          <p:nvPr/>
        </p:nvPicPr>
        <p:blipFill>
          <a:blip r:embed="rId2" cstate="print"/>
          <a:srcRect/>
          <a:stretch>
            <a:fillRect/>
          </a:stretch>
        </p:blipFill>
        <p:spPr bwMode="auto">
          <a:xfrm>
            <a:off x="304800" y="1066800"/>
            <a:ext cx="3124200" cy="4191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Story of Saint </a:t>
            </a:r>
            <a:r>
              <a:rPr lang="en-US" dirty="0" err="1">
                <a:solidFill>
                  <a:srgbClr val="C00000"/>
                </a:solidFill>
              </a:rPr>
              <a:t>Valmiki</a:t>
            </a:r>
            <a:endParaRPr lang="en-US" dirty="0">
              <a:solidFill>
                <a:srgbClr val="C00000"/>
              </a:solidFill>
            </a:endParaRPr>
          </a:p>
        </p:txBody>
      </p:sp>
      <p:sp>
        <p:nvSpPr>
          <p:cNvPr id="3" name="Content Placeholder 2"/>
          <p:cNvSpPr>
            <a:spLocks noGrp="1"/>
          </p:cNvSpPr>
          <p:nvPr>
            <p:ph sz="quarter" idx="1"/>
          </p:nvPr>
        </p:nvSpPr>
        <p:spPr/>
        <p:txBody>
          <a:bodyPr>
            <a:normAutofit fontScale="47500" lnSpcReduction="20000"/>
          </a:bodyPr>
          <a:lstStyle/>
          <a:p>
            <a:r>
              <a:rPr lang="en-US" dirty="0" err="1"/>
              <a:t>Valmiki</a:t>
            </a:r>
            <a:r>
              <a:rPr lang="en-US" dirty="0"/>
              <a:t> </a:t>
            </a:r>
            <a:r>
              <a:rPr lang="en-US" dirty="0" err="1"/>
              <a:t>rishi</a:t>
            </a:r>
            <a:r>
              <a:rPr lang="en-US" dirty="0"/>
              <a:t> was previously known as "</a:t>
            </a:r>
            <a:r>
              <a:rPr lang="en-US" dirty="0" err="1"/>
              <a:t>Valya</a:t>
            </a:r>
            <a:r>
              <a:rPr lang="en-US" dirty="0"/>
              <a:t>", the robber. In the past life he was very cruel and </a:t>
            </a:r>
            <a:r>
              <a:rPr lang="en-US" dirty="0" err="1"/>
              <a:t>sinner.He</a:t>
            </a:r>
            <a:r>
              <a:rPr lang="en-US" dirty="0"/>
              <a:t> killed people for money and </a:t>
            </a:r>
            <a:r>
              <a:rPr lang="en-US" dirty="0" err="1"/>
              <a:t>belongings.For</a:t>
            </a:r>
            <a:r>
              <a:rPr lang="en-US" dirty="0"/>
              <a:t> each living being killed by him he used to put one stone in a mud-pot. Such seven mud-pots ware filled by his </a:t>
            </a:r>
            <a:r>
              <a:rPr lang="en-US" dirty="0">
                <a:hlinkClick r:id="rId2"/>
              </a:rPr>
              <a:t>sins</a:t>
            </a:r>
            <a:r>
              <a:rPr lang="en-US" dirty="0"/>
              <a:t>.</a:t>
            </a:r>
          </a:p>
          <a:p>
            <a:r>
              <a:rPr lang="en-US" dirty="0"/>
              <a:t>One day </a:t>
            </a:r>
            <a:r>
              <a:rPr lang="en-US" dirty="0">
                <a:hlinkClick r:id="rId3"/>
              </a:rPr>
              <a:t>Maharishi</a:t>
            </a:r>
            <a:r>
              <a:rPr lang="en-US" dirty="0"/>
              <a:t> (Great Saint) </a:t>
            </a:r>
            <a:r>
              <a:rPr lang="en-US" dirty="0" err="1"/>
              <a:t>Narad</a:t>
            </a:r>
            <a:r>
              <a:rPr lang="en-US" dirty="0"/>
              <a:t> was passing through a forest where "</a:t>
            </a:r>
            <a:r>
              <a:rPr lang="en-US" dirty="0" err="1"/>
              <a:t>Valya</a:t>
            </a:r>
            <a:r>
              <a:rPr lang="en-US" dirty="0"/>
              <a:t>" was looting the people."</a:t>
            </a:r>
            <a:r>
              <a:rPr lang="en-US" dirty="0" err="1"/>
              <a:t>Valya</a:t>
            </a:r>
            <a:r>
              <a:rPr lang="en-US" dirty="0"/>
              <a:t>" stopped </a:t>
            </a:r>
            <a:r>
              <a:rPr lang="en-US" dirty="0" err="1"/>
              <a:t>Narada</a:t>
            </a:r>
            <a:r>
              <a:rPr lang="en-US" dirty="0"/>
              <a:t> and holding a axe on his throat demanded for his money and gold belongings with him. </a:t>
            </a:r>
          </a:p>
          <a:p>
            <a:r>
              <a:rPr lang="en-US" dirty="0" err="1"/>
              <a:t>Narada</a:t>
            </a:r>
            <a:r>
              <a:rPr lang="en-US" dirty="0"/>
              <a:t> said "Dear I am a poor devotee of lord </a:t>
            </a:r>
            <a:r>
              <a:rPr lang="en-US" dirty="0" err="1">
                <a:hlinkClick r:id="rId4"/>
              </a:rPr>
              <a:t>Narayana</a:t>
            </a:r>
            <a:r>
              <a:rPr lang="en-US" dirty="0"/>
              <a:t>. I only have this clothes which I am wearing. Don't " kill </a:t>
            </a:r>
            <a:r>
              <a:rPr lang="en-US" dirty="0" err="1"/>
              <a:t>me.I</a:t>
            </a:r>
            <a:r>
              <a:rPr lang="en-US" dirty="0"/>
              <a:t> don't have wealth to give </a:t>
            </a:r>
            <a:r>
              <a:rPr lang="en-US" dirty="0" err="1"/>
              <a:t>you.You</a:t>
            </a:r>
            <a:r>
              <a:rPr lang="en-US" dirty="0"/>
              <a:t> have killed so many people and animals that that would take you to hell to pacify these </a:t>
            </a:r>
            <a:r>
              <a:rPr lang="en-US" dirty="0" err="1"/>
              <a:t>sins.You</a:t>
            </a:r>
            <a:r>
              <a:rPr lang="en-US" dirty="0"/>
              <a:t> think that you are doing this for your family. Please go and ask them if the are willing to partner you in the hell for these sins. After listening to </a:t>
            </a:r>
            <a:r>
              <a:rPr lang="en-US" dirty="0" err="1">
                <a:hlinkClick r:id="rId5"/>
              </a:rPr>
              <a:t>Narada</a:t>
            </a:r>
            <a:r>
              <a:rPr lang="en-US" dirty="0"/>
              <a:t> "</a:t>
            </a:r>
            <a:r>
              <a:rPr lang="en-US" dirty="0" err="1"/>
              <a:t>Valya</a:t>
            </a:r>
            <a:r>
              <a:rPr lang="en-US" dirty="0"/>
              <a:t>" went to his family and asked the same to his family. But no one got ready to partner in his </a:t>
            </a:r>
            <a:r>
              <a:rPr lang="en-US" dirty="0" err="1"/>
              <a:t>sins.Not</a:t>
            </a:r>
            <a:r>
              <a:rPr lang="en-US" dirty="0"/>
              <a:t> his </a:t>
            </a:r>
            <a:r>
              <a:rPr lang="en-US" dirty="0" err="1"/>
              <a:t>wife,children</a:t>
            </a:r>
            <a:r>
              <a:rPr lang="en-US" dirty="0"/>
              <a:t> or parents.</a:t>
            </a:r>
          </a:p>
          <a:p>
            <a:r>
              <a:rPr lang="en-US" dirty="0"/>
              <a:t>Very depressed "</a:t>
            </a:r>
            <a:r>
              <a:rPr lang="en-US" dirty="0" err="1"/>
              <a:t>Valya</a:t>
            </a:r>
            <a:r>
              <a:rPr lang="en-US" dirty="0"/>
              <a:t>" came back to </a:t>
            </a:r>
            <a:r>
              <a:rPr lang="en-US" dirty="0" err="1"/>
              <a:t>Narada</a:t>
            </a:r>
            <a:r>
              <a:rPr lang="en-US" dirty="0"/>
              <a:t> and wit folded hands requested </a:t>
            </a:r>
            <a:r>
              <a:rPr lang="en-US" dirty="0" err="1"/>
              <a:t>Narada</a:t>
            </a:r>
            <a:r>
              <a:rPr lang="en-US" dirty="0"/>
              <a:t> "No one is ready to share my sins. Please tell me the way to get rid of these sorrows. Whatever you say , I </a:t>
            </a:r>
            <a:r>
              <a:rPr lang="en-US" dirty="0" err="1"/>
              <a:t>wil</a:t>
            </a:r>
            <a:r>
              <a:rPr lang="en-US" dirty="0"/>
              <a:t> follow your words."</a:t>
            </a:r>
          </a:p>
          <a:p>
            <a:r>
              <a:rPr lang="en-US" dirty="0" err="1"/>
              <a:t>Narada</a:t>
            </a:r>
            <a:r>
              <a:rPr lang="en-US" dirty="0"/>
              <a:t> said "OK, now surrender yourself to </a:t>
            </a:r>
            <a:r>
              <a:rPr lang="en-US" dirty="0" err="1"/>
              <a:t>Narayana</a:t>
            </a:r>
            <a:r>
              <a:rPr lang="en-US" dirty="0"/>
              <a:t> </a:t>
            </a:r>
            <a:r>
              <a:rPr lang="en-US" dirty="0">
                <a:hlinkClick r:id="rId6"/>
              </a:rPr>
              <a:t>god</a:t>
            </a:r>
            <a:r>
              <a:rPr lang="en-US" dirty="0"/>
              <a:t> and keep chanting his name . this is the only way to get rid of your sins. </a:t>
            </a:r>
          </a:p>
          <a:p>
            <a:r>
              <a:rPr lang="en-US" dirty="0"/>
              <a:t>I'll give you the Mantra (The name of god to chant) . Continuously chant this mantra with whole-heartedness and you will attain the peace and godliness." </a:t>
            </a:r>
            <a:r>
              <a:rPr lang="en-US" dirty="0" err="1"/>
              <a:t>Narada</a:t>
            </a:r>
            <a:r>
              <a:rPr lang="en-US" dirty="0"/>
              <a:t> then gave him the Mantra. he asked </a:t>
            </a:r>
            <a:r>
              <a:rPr lang="en-US" dirty="0" err="1"/>
              <a:t>valya</a:t>
            </a:r>
            <a:r>
              <a:rPr lang="en-US" dirty="0"/>
              <a:t> to chant "</a:t>
            </a:r>
            <a:r>
              <a:rPr lang="en-US" dirty="0" err="1"/>
              <a:t>MaRa</a:t>
            </a:r>
            <a:r>
              <a:rPr lang="en-US" dirty="0"/>
              <a:t>". Actually "</a:t>
            </a:r>
            <a:r>
              <a:rPr lang="en-US" dirty="0" err="1"/>
              <a:t>MaRa</a:t>
            </a:r>
            <a:r>
              <a:rPr lang="en-US" dirty="0"/>
              <a:t>" is not a god's name ; but continuous chanting creates the sound of god's name as "</a:t>
            </a:r>
            <a:r>
              <a:rPr lang="en-US" dirty="0" err="1"/>
              <a:t>RaMa</a:t>
            </a:r>
            <a:r>
              <a:rPr lang="en-US" dirty="0"/>
              <a:t>" .</a:t>
            </a:r>
          </a:p>
          <a:p>
            <a:r>
              <a:rPr lang="en-US" dirty="0"/>
              <a:t>After that </a:t>
            </a:r>
            <a:r>
              <a:rPr lang="en-US" dirty="0" err="1"/>
              <a:t>Narada</a:t>
            </a:r>
            <a:r>
              <a:rPr lang="en-US" dirty="0"/>
              <a:t> went from there and </a:t>
            </a:r>
            <a:r>
              <a:rPr lang="en-US" dirty="0" err="1"/>
              <a:t>Valya</a:t>
            </a:r>
            <a:r>
              <a:rPr lang="en-US" dirty="0"/>
              <a:t> started chanting the mantra as "</a:t>
            </a:r>
            <a:r>
              <a:rPr lang="en-US" dirty="0" err="1"/>
              <a:t>MaRaMaRaMaRa</a:t>
            </a:r>
            <a:r>
              <a:rPr lang="en-US" dirty="0"/>
              <a:t>.....".This mantra changed </a:t>
            </a:r>
            <a:r>
              <a:rPr lang="en-US" dirty="0" err="1"/>
              <a:t>Valya's</a:t>
            </a:r>
            <a:r>
              <a:rPr lang="en-US" dirty="0"/>
              <a:t> life permanently. After few days </a:t>
            </a:r>
            <a:r>
              <a:rPr lang="en-US" dirty="0" err="1"/>
              <a:t>Narada</a:t>
            </a:r>
            <a:r>
              <a:rPr lang="en-US" dirty="0"/>
              <a:t> came to see the progress of </a:t>
            </a:r>
            <a:r>
              <a:rPr lang="en-US" dirty="0" err="1"/>
              <a:t>Valya</a:t>
            </a:r>
            <a:r>
              <a:rPr lang="en-US" dirty="0"/>
              <a:t>.</a:t>
            </a:r>
          </a:p>
          <a:p>
            <a:r>
              <a:rPr lang="en-US" dirty="0"/>
              <a:t>Now </a:t>
            </a:r>
            <a:r>
              <a:rPr lang="en-US" dirty="0" err="1"/>
              <a:t>valya</a:t>
            </a:r>
            <a:r>
              <a:rPr lang="en-US" dirty="0"/>
              <a:t> has become the knowledgeable and peaceful saint. </a:t>
            </a:r>
            <a:r>
              <a:rPr lang="en-US" dirty="0" err="1"/>
              <a:t>Narada</a:t>
            </a:r>
            <a:r>
              <a:rPr lang="en-US" dirty="0"/>
              <a:t> gave him the name "</a:t>
            </a:r>
            <a:r>
              <a:rPr lang="en-US" dirty="0" err="1"/>
              <a:t>Valmiki</a:t>
            </a:r>
            <a:r>
              <a:rPr lang="en-US" dirty="0"/>
              <a:t>". From then </a:t>
            </a:r>
            <a:r>
              <a:rPr lang="en-US" dirty="0" err="1"/>
              <a:t>Valya</a:t>
            </a:r>
            <a:r>
              <a:rPr lang="en-US" dirty="0"/>
              <a:t> is known as "Maharishi </a:t>
            </a:r>
            <a:r>
              <a:rPr lang="en-US" dirty="0" err="1"/>
              <a:t>Valmiki</a:t>
            </a:r>
            <a:r>
              <a:rPr lang="en-US" dirty="0"/>
              <a:t>". </a:t>
            </a:r>
            <a:r>
              <a:rPr lang="en-US" dirty="0" err="1"/>
              <a:t>Valmiki</a:t>
            </a:r>
            <a:r>
              <a:rPr lang="en-US" dirty="0"/>
              <a:t> wrote the great epic of Lord Rama known as the Ramayana.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C00000"/>
                </a:solidFill>
              </a:rPr>
              <a:t>Meerabai</a:t>
            </a:r>
            <a:endParaRPr lang="en-US" dirty="0">
              <a:solidFill>
                <a:srgbClr val="C00000"/>
              </a:solidFill>
            </a:endParaRPr>
          </a:p>
        </p:txBody>
      </p:sp>
      <p:sp>
        <p:nvSpPr>
          <p:cNvPr id="3" name="Content Placeholder 2"/>
          <p:cNvSpPr>
            <a:spLocks noGrp="1"/>
          </p:cNvSpPr>
          <p:nvPr>
            <p:ph sz="quarter" idx="1"/>
          </p:nvPr>
        </p:nvSpPr>
        <p:spPr>
          <a:xfrm>
            <a:off x="4114800" y="1524000"/>
            <a:ext cx="4572000" cy="4953000"/>
          </a:xfrm>
        </p:spPr>
        <p:txBody>
          <a:bodyPr>
            <a:normAutofit fontScale="77500" lnSpcReduction="20000"/>
          </a:bodyPr>
          <a:lstStyle/>
          <a:p>
            <a:r>
              <a:rPr lang="en-US" sz="2300" dirty="0" err="1"/>
              <a:t>Meerabai</a:t>
            </a:r>
            <a:r>
              <a:rPr lang="en-US" sz="2300" dirty="0"/>
              <a:t> (</a:t>
            </a:r>
            <a:r>
              <a:rPr lang="en-US" sz="2300" dirty="0" err="1">
                <a:hlinkClick r:id="rId2" action="ppaction://hlinkfile" tooltip="Rajasthani language"/>
              </a:rPr>
              <a:t>Rajasthani</a:t>
            </a:r>
            <a:r>
              <a:rPr lang="en-US" sz="2300" dirty="0"/>
              <a:t>: </a:t>
            </a:r>
            <a:r>
              <a:rPr lang="en-US" sz="2300" dirty="0" err="1"/>
              <a:t>मीराबाई</a:t>
            </a:r>
            <a:r>
              <a:rPr lang="en-US" sz="2300" dirty="0"/>
              <a:t>) (c.1498-c.1547</a:t>
            </a:r>
            <a:r>
              <a:rPr lang="en-US" sz="2300" dirty="0">
                <a:hlinkClick r:id="rId3" action="ppaction://hlinkfile" tooltip="Anno Domini"/>
              </a:rPr>
              <a:t>AD</a:t>
            </a:r>
            <a:r>
              <a:rPr lang="en-US" sz="2300" dirty="0"/>
              <a:t>) was an aristocratic </a:t>
            </a:r>
            <a:r>
              <a:rPr lang="en-US" sz="2300" dirty="0">
                <a:hlinkClick r:id="rId4" action="ppaction://hlinkfile"/>
              </a:rPr>
              <a:t>Hindu</a:t>
            </a:r>
            <a:r>
              <a:rPr lang="en-US" sz="2300" dirty="0"/>
              <a:t> </a:t>
            </a:r>
            <a:r>
              <a:rPr lang="en-US" sz="2300" dirty="0">
                <a:hlinkClick r:id="rId5" action="ppaction://hlinkfile" tooltip="Mystical"/>
              </a:rPr>
              <a:t>mystical</a:t>
            </a:r>
            <a:r>
              <a:rPr lang="en-US" sz="2300" dirty="0"/>
              <a:t> singer devotee of lord </a:t>
            </a:r>
            <a:r>
              <a:rPr lang="en-US" sz="2300" dirty="0">
                <a:hlinkClick r:id="rId6" action="ppaction://hlinkfile"/>
              </a:rPr>
              <a:t>Krishna</a:t>
            </a:r>
            <a:r>
              <a:rPr lang="en-US" sz="2300" dirty="0"/>
              <a:t> from </a:t>
            </a:r>
            <a:r>
              <a:rPr lang="en-US" sz="2300" dirty="0">
                <a:hlinkClick r:id="rId7" action="ppaction://hlinkfile"/>
              </a:rPr>
              <a:t>Rajasthan</a:t>
            </a:r>
            <a:r>
              <a:rPr lang="en-US" sz="2300" dirty="0"/>
              <a:t> and one of the most significant figures of the </a:t>
            </a:r>
            <a:r>
              <a:rPr lang="en-US" sz="2300" dirty="0" err="1">
                <a:hlinkClick r:id="rId8" action="ppaction://hlinkfile"/>
              </a:rPr>
              <a:t>Sant</a:t>
            </a:r>
            <a:r>
              <a:rPr lang="en-US" sz="2300" dirty="0"/>
              <a:t> tradition of the </a:t>
            </a:r>
            <a:r>
              <a:rPr lang="en-US" sz="2300" dirty="0" err="1">
                <a:hlinkClick r:id="rId9" action="ppaction://hlinkfile" tooltip="Vaishnava"/>
              </a:rPr>
              <a:t>Vaishnava</a:t>
            </a:r>
            <a:r>
              <a:rPr lang="en-US" sz="2300" dirty="0"/>
              <a:t> </a:t>
            </a:r>
            <a:r>
              <a:rPr lang="en-US" sz="2300" dirty="0" err="1">
                <a:hlinkClick r:id="rId10" action="ppaction://hlinkfile"/>
              </a:rPr>
              <a:t>bhakti</a:t>
            </a:r>
            <a:r>
              <a:rPr lang="en-US" sz="2300" dirty="0">
                <a:hlinkClick r:id="rId10" action="ppaction://hlinkfile"/>
              </a:rPr>
              <a:t> movement</a:t>
            </a:r>
            <a:r>
              <a:rPr lang="en-US" sz="2300" dirty="0"/>
              <a:t>. </a:t>
            </a:r>
          </a:p>
          <a:p>
            <a:r>
              <a:rPr lang="en-US" sz="2300" dirty="0"/>
              <a:t>Some 12-1300 prayerful songs or </a:t>
            </a:r>
            <a:r>
              <a:rPr lang="en-US" sz="2300" i="1" dirty="0" err="1">
                <a:hlinkClick r:id="rId11" action="ppaction://hlinkfile" tooltip="Bhajans"/>
              </a:rPr>
              <a:t>bhajans</a:t>
            </a:r>
            <a:r>
              <a:rPr lang="en-US" sz="2300" dirty="0"/>
              <a:t> attributed to her are popular throughout India and have been published in several translations worldwide. In the </a:t>
            </a:r>
            <a:r>
              <a:rPr lang="en-US" sz="2300" i="1" dirty="0" err="1">
                <a:hlinkClick r:id="rId12" action="ppaction://hlinkfile"/>
              </a:rPr>
              <a:t>bhakti</a:t>
            </a:r>
            <a:r>
              <a:rPr lang="en-US" sz="2300" dirty="0"/>
              <a:t> tradition, they are in passionate praise of lord </a:t>
            </a:r>
            <a:r>
              <a:rPr lang="en-US" sz="2300" dirty="0">
                <a:hlinkClick r:id="rId6" action="ppaction://hlinkfile"/>
              </a:rPr>
              <a:t>Krishna</a:t>
            </a:r>
            <a:r>
              <a:rPr lang="en-US" sz="2300" dirty="0"/>
              <a:t>.</a:t>
            </a:r>
          </a:p>
          <a:p>
            <a:r>
              <a:rPr lang="en-US" sz="2400" dirty="0" err="1"/>
              <a:t>Meera's</a:t>
            </a:r>
            <a:r>
              <a:rPr lang="en-US" sz="2400" dirty="0"/>
              <a:t> songs are in a simple form called a </a:t>
            </a:r>
            <a:r>
              <a:rPr lang="en-US" sz="2400" i="1" dirty="0" err="1"/>
              <a:t>pada</a:t>
            </a:r>
            <a:r>
              <a:rPr lang="en-US" sz="2400" dirty="0"/>
              <a:t> (verse), a term used for a small spiritual song, usually composed in simple rhythms with a repeating refrain, collected in her </a:t>
            </a:r>
            <a:r>
              <a:rPr lang="en-US" sz="2400" i="1" dirty="0" err="1"/>
              <a:t>Padavali</a:t>
            </a:r>
            <a:r>
              <a:rPr lang="en-US" sz="2400" dirty="0"/>
              <a:t>.</a:t>
            </a:r>
            <a:endParaRPr lang="en-US" sz="2300" dirty="0"/>
          </a:p>
          <a:p>
            <a:endParaRPr lang="en-US" dirty="0"/>
          </a:p>
        </p:txBody>
      </p:sp>
      <p:pic>
        <p:nvPicPr>
          <p:cNvPr id="3074" name="Picture 2" descr="http://www.chittorgarh.com/images%5Cmeera-bai.jpg"/>
          <p:cNvPicPr>
            <a:picLocks noChangeAspect="1" noChangeArrowheads="1"/>
          </p:cNvPicPr>
          <p:nvPr/>
        </p:nvPicPr>
        <p:blipFill>
          <a:blip r:embed="rId13" cstate="print"/>
          <a:srcRect/>
          <a:stretch>
            <a:fillRect/>
          </a:stretch>
        </p:blipFill>
        <p:spPr bwMode="auto">
          <a:xfrm>
            <a:off x="609600" y="1371600"/>
            <a:ext cx="3352800" cy="486362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err="1">
                <a:solidFill>
                  <a:srgbClr val="C00000"/>
                </a:solidFill>
              </a:rPr>
              <a:t>Meerabai</a:t>
            </a:r>
            <a:r>
              <a:rPr lang="en-US" dirty="0">
                <a:solidFill>
                  <a:srgbClr val="C00000"/>
                </a:solidFill>
              </a:rPr>
              <a:t> </a:t>
            </a:r>
            <a:r>
              <a:rPr lang="en-US" dirty="0" err="1">
                <a:solidFill>
                  <a:srgbClr val="C00000"/>
                </a:solidFill>
              </a:rPr>
              <a:t>Bhajan</a:t>
            </a:r>
            <a:endParaRPr lang="en-US" dirty="0">
              <a:solidFill>
                <a:srgbClr val="C00000"/>
              </a:solidFill>
            </a:endParaRPr>
          </a:p>
        </p:txBody>
      </p:sp>
      <p:sp>
        <p:nvSpPr>
          <p:cNvPr id="3" name="Content Placeholder 2"/>
          <p:cNvSpPr>
            <a:spLocks noGrp="1"/>
          </p:cNvSpPr>
          <p:nvPr>
            <p:ph sz="quarter" idx="1"/>
          </p:nvPr>
        </p:nvSpPr>
        <p:spPr>
          <a:xfrm>
            <a:off x="228600" y="1219200"/>
            <a:ext cx="8534400" cy="5257800"/>
          </a:xfrm>
        </p:spPr>
        <p:txBody>
          <a:bodyPr>
            <a:normAutofit fontScale="25000" lnSpcReduction="20000"/>
          </a:bodyPr>
          <a:lstStyle/>
          <a:p>
            <a:r>
              <a:rPr lang="en-US" sz="4800" b="1" u="sng" dirty="0" err="1"/>
              <a:t>Paayoji</a:t>
            </a:r>
            <a:r>
              <a:rPr lang="en-US" sz="4800" b="1" u="sng" dirty="0"/>
              <a:t> Maine </a:t>
            </a:r>
            <a:r>
              <a:rPr lang="en-US" sz="4800" b="1" u="sng" dirty="0" err="1"/>
              <a:t>Shyaam</a:t>
            </a:r>
            <a:r>
              <a:rPr lang="en-US" sz="4800" b="1" u="sng" dirty="0"/>
              <a:t> </a:t>
            </a:r>
            <a:r>
              <a:rPr lang="en-US" sz="4800" b="1" u="sng" dirty="0" err="1"/>
              <a:t>Ratan</a:t>
            </a:r>
            <a:r>
              <a:rPr lang="en-US" sz="4800" b="1" u="sng" dirty="0"/>
              <a:t> </a:t>
            </a:r>
            <a:r>
              <a:rPr lang="en-US" sz="4800" b="1" u="sng" dirty="0" err="1"/>
              <a:t>Dhan</a:t>
            </a:r>
            <a:r>
              <a:rPr lang="en-US" sz="4800" b="1" u="sng" dirty="0"/>
              <a:t> </a:t>
            </a:r>
            <a:r>
              <a:rPr lang="en-US" sz="4800" b="1" u="sng" dirty="0" err="1"/>
              <a:t>Paayo</a:t>
            </a:r>
            <a:r>
              <a:rPr lang="en-US" sz="4800" b="1" u="sng" dirty="0"/>
              <a:t> ...</a:t>
            </a:r>
            <a:br>
              <a:rPr lang="en-US" sz="4800" dirty="0"/>
            </a:br>
            <a:br>
              <a:rPr lang="en-US" sz="4800"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 </a:t>
            </a:r>
            <a:br>
              <a:rPr lang="en-US" sz="4800" b="1" dirty="0"/>
            </a:br>
            <a:br>
              <a:rPr lang="en-US" sz="4800" b="1" dirty="0"/>
            </a:br>
            <a:r>
              <a:rPr lang="en-US" sz="4800" b="1" dirty="0" err="1"/>
              <a:t>Janam</a:t>
            </a:r>
            <a:r>
              <a:rPr lang="en-US" sz="4800" b="1" dirty="0"/>
              <a:t> </a:t>
            </a:r>
            <a:r>
              <a:rPr lang="en-US" sz="4800" b="1" dirty="0" err="1"/>
              <a:t>janam</a:t>
            </a:r>
            <a:r>
              <a:rPr lang="en-US" sz="4800" b="1" dirty="0"/>
              <a:t> </a:t>
            </a:r>
            <a:r>
              <a:rPr lang="en-US" sz="4800" b="1" dirty="0" err="1"/>
              <a:t>ki</a:t>
            </a:r>
            <a:r>
              <a:rPr lang="en-US" sz="4800" b="1" dirty="0"/>
              <a:t> </a:t>
            </a:r>
            <a:r>
              <a:rPr lang="en-US" sz="4800" b="1" dirty="0" err="1"/>
              <a:t>punji</a:t>
            </a:r>
            <a:r>
              <a:rPr lang="en-US" sz="4800" b="1" dirty="0"/>
              <a:t> </a:t>
            </a:r>
            <a:r>
              <a:rPr lang="en-US" sz="4800" b="1" dirty="0" err="1"/>
              <a:t>paayi</a:t>
            </a:r>
            <a:r>
              <a:rPr lang="en-US" sz="4800" b="1" dirty="0"/>
              <a:t>,</a:t>
            </a:r>
            <a:br>
              <a:rPr lang="en-US" sz="4800" b="1" dirty="0"/>
            </a:br>
            <a:r>
              <a:rPr lang="en-US" sz="4800" b="1" dirty="0"/>
              <a:t>Jag me </a:t>
            </a:r>
            <a:r>
              <a:rPr lang="en-US" sz="4800" b="1" dirty="0" err="1"/>
              <a:t>sabhi</a:t>
            </a:r>
            <a:r>
              <a:rPr lang="en-US" sz="4800" b="1" dirty="0"/>
              <a:t> </a:t>
            </a:r>
            <a:r>
              <a:rPr lang="en-US" sz="4800" b="1" dirty="0" err="1"/>
              <a:t>khovaayo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Kharch</a:t>
            </a:r>
            <a:r>
              <a:rPr lang="en-US" sz="4800" b="1" dirty="0"/>
              <a:t> </a:t>
            </a:r>
            <a:r>
              <a:rPr lang="en-US" sz="4800" b="1" dirty="0" err="1"/>
              <a:t>na</a:t>
            </a:r>
            <a:r>
              <a:rPr lang="en-US" sz="4800" b="1" dirty="0"/>
              <a:t> </a:t>
            </a:r>
            <a:r>
              <a:rPr lang="en-US" sz="4800" b="1" dirty="0" err="1"/>
              <a:t>laage</a:t>
            </a:r>
            <a:r>
              <a:rPr lang="en-US" sz="4800" b="1" dirty="0"/>
              <a:t> </a:t>
            </a:r>
            <a:r>
              <a:rPr lang="en-US" sz="4800" b="1" dirty="0" err="1"/>
              <a:t>koi</a:t>
            </a:r>
            <a:r>
              <a:rPr lang="en-US" sz="4800" b="1" dirty="0"/>
              <a:t> </a:t>
            </a:r>
            <a:r>
              <a:rPr lang="en-US" sz="4800" b="1" dirty="0" err="1"/>
              <a:t>chor</a:t>
            </a:r>
            <a:r>
              <a:rPr lang="en-US" sz="4800" b="1" dirty="0"/>
              <a:t> </a:t>
            </a:r>
            <a:r>
              <a:rPr lang="en-US" sz="4800" b="1" dirty="0" err="1"/>
              <a:t>na</a:t>
            </a:r>
            <a:r>
              <a:rPr lang="en-US" sz="4800" b="1" dirty="0"/>
              <a:t> </a:t>
            </a:r>
            <a:r>
              <a:rPr lang="en-US" sz="4800" b="1" dirty="0" err="1"/>
              <a:t>loote</a:t>
            </a:r>
            <a:r>
              <a:rPr lang="en-US" sz="4800" b="1" dirty="0"/>
              <a:t>,</a:t>
            </a:r>
            <a:br>
              <a:rPr lang="en-US" sz="4800" b="1" dirty="0"/>
            </a:br>
            <a:r>
              <a:rPr lang="en-US" sz="4800" b="1" dirty="0"/>
              <a:t>Din </a:t>
            </a:r>
            <a:r>
              <a:rPr lang="en-US" sz="4800" b="1" dirty="0" err="1"/>
              <a:t>din</a:t>
            </a:r>
            <a:r>
              <a:rPr lang="en-US" sz="4800" b="1" dirty="0"/>
              <a:t> hot </a:t>
            </a:r>
            <a:r>
              <a:rPr lang="en-US" sz="4800" b="1" dirty="0" err="1"/>
              <a:t>savaayo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err="1"/>
              <a:t>Satki</a:t>
            </a:r>
            <a:r>
              <a:rPr lang="en-US" sz="4800" b="1" dirty="0"/>
              <a:t> </a:t>
            </a:r>
            <a:r>
              <a:rPr lang="en-US" sz="4800" b="1" dirty="0" err="1"/>
              <a:t>naav</a:t>
            </a:r>
            <a:r>
              <a:rPr lang="en-US" sz="4800" b="1" dirty="0"/>
              <a:t> </a:t>
            </a:r>
            <a:r>
              <a:rPr lang="en-US" sz="4800" b="1" dirty="0" err="1"/>
              <a:t>khevaaya</a:t>
            </a:r>
            <a:r>
              <a:rPr lang="en-US" sz="4800" b="1" dirty="0"/>
              <a:t> sat guru,</a:t>
            </a:r>
            <a:br>
              <a:rPr lang="en-US" sz="4800" b="1" dirty="0"/>
            </a:br>
            <a:r>
              <a:rPr lang="en-US" sz="4800" b="1" dirty="0"/>
              <a:t>Kari </a:t>
            </a:r>
            <a:r>
              <a:rPr lang="en-US" sz="4800" b="1" dirty="0" err="1"/>
              <a:t>kripa</a:t>
            </a:r>
            <a:r>
              <a:rPr lang="en-US" sz="4800" b="1" dirty="0"/>
              <a:t> </a:t>
            </a:r>
            <a:r>
              <a:rPr lang="en-US" sz="4800" b="1" dirty="0" err="1"/>
              <a:t>apanaayo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br>
              <a:rPr lang="en-US" sz="4800" b="1" dirty="0"/>
            </a:br>
            <a:br>
              <a:rPr lang="en-US" sz="4800" b="1" dirty="0"/>
            </a:br>
            <a:r>
              <a:rPr lang="en-US" sz="4800" b="1" dirty="0"/>
              <a:t>Mira </a:t>
            </a:r>
            <a:r>
              <a:rPr lang="en-US" sz="4800" b="1" dirty="0" err="1"/>
              <a:t>ke</a:t>
            </a:r>
            <a:r>
              <a:rPr lang="en-US" sz="4800" b="1" dirty="0"/>
              <a:t> </a:t>
            </a:r>
            <a:r>
              <a:rPr lang="en-US" sz="4800" b="1" dirty="0" err="1"/>
              <a:t>prabhu</a:t>
            </a:r>
            <a:r>
              <a:rPr lang="en-US" sz="4800" b="1" dirty="0"/>
              <a:t> </a:t>
            </a:r>
            <a:r>
              <a:rPr lang="en-US" sz="4800" b="1" dirty="0" err="1"/>
              <a:t>giridhar</a:t>
            </a:r>
            <a:r>
              <a:rPr lang="en-US" sz="4800" b="1" dirty="0"/>
              <a:t> </a:t>
            </a:r>
            <a:r>
              <a:rPr lang="en-US" sz="4800" b="1" dirty="0" err="1"/>
              <a:t>nagar</a:t>
            </a:r>
            <a:r>
              <a:rPr lang="en-US" sz="4800" b="1" dirty="0"/>
              <a:t>,</a:t>
            </a:r>
            <a:br>
              <a:rPr lang="en-US" sz="4800" b="1" dirty="0"/>
            </a:br>
            <a:r>
              <a:rPr lang="en-US" sz="4800" b="1" dirty="0" err="1"/>
              <a:t>Harshi</a:t>
            </a:r>
            <a:r>
              <a:rPr lang="en-US" sz="4800" b="1" dirty="0"/>
              <a:t> </a:t>
            </a:r>
            <a:r>
              <a:rPr lang="en-US" sz="4800" b="1" dirty="0" err="1"/>
              <a:t>harshi</a:t>
            </a:r>
            <a:r>
              <a:rPr lang="en-US" sz="4800" b="1" dirty="0"/>
              <a:t> </a:t>
            </a:r>
            <a:r>
              <a:rPr lang="en-US" sz="4800" b="1" dirty="0" err="1"/>
              <a:t>jas</a:t>
            </a:r>
            <a:r>
              <a:rPr lang="en-US" sz="4800" b="1" dirty="0"/>
              <a:t> </a:t>
            </a:r>
            <a:r>
              <a:rPr lang="en-US" sz="4800" b="1" dirty="0" err="1"/>
              <a:t>gaayo</a:t>
            </a:r>
            <a:r>
              <a:rPr lang="en-US" sz="4800" b="1" dirty="0"/>
              <a:t>,</a:t>
            </a:r>
            <a:br>
              <a:rPr lang="en-US" sz="4800" b="1" dirty="0"/>
            </a:br>
            <a:r>
              <a:rPr lang="en-US" sz="4800" b="1" dirty="0" err="1"/>
              <a:t>Paayoji</a:t>
            </a:r>
            <a:r>
              <a:rPr lang="en-US" sz="4800" b="1" dirty="0"/>
              <a:t> </a:t>
            </a:r>
            <a:r>
              <a:rPr lang="en-US" sz="4800" b="1" dirty="0" err="1"/>
              <a:t>maine</a:t>
            </a:r>
            <a:r>
              <a:rPr lang="en-US" sz="4800" b="1" dirty="0"/>
              <a:t> </a:t>
            </a:r>
            <a:r>
              <a:rPr lang="en-US" sz="4800" b="1" dirty="0" err="1"/>
              <a:t>shyaam</a:t>
            </a:r>
            <a:r>
              <a:rPr lang="en-US" sz="4800" b="1" dirty="0"/>
              <a:t> </a:t>
            </a:r>
            <a:r>
              <a:rPr lang="en-US" sz="4800" b="1" dirty="0" err="1"/>
              <a:t>ratan</a:t>
            </a:r>
            <a:r>
              <a:rPr lang="en-US" sz="4800" b="1" dirty="0"/>
              <a:t> </a:t>
            </a:r>
            <a:r>
              <a:rPr lang="en-US" sz="4800" b="1" dirty="0" err="1"/>
              <a:t>dhan</a:t>
            </a:r>
            <a:r>
              <a:rPr lang="en-US" sz="4800" b="1" dirty="0"/>
              <a:t> </a:t>
            </a:r>
            <a:r>
              <a:rPr lang="en-US" sz="4800" b="1" dirty="0" err="1"/>
              <a:t>paayo</a:t>
            </a:r>
            <a:r>
              <a:rPr lang="en-US" sz="4800" b="1" dirty="0"/>
              <a:t> – 2</a:t>
            </a:r>
          </a:p>
          <a:p>
            <a:endParaRPr lang="en-US" sz="3700" b="1" dirty="0"/>
          </a:p>
          <a:p>
            <a:pPr>
              <a:buNone/>
            </a:pPr>
            <a:br>
              <a:rPr lang="en-US" dirty="0"/>
            </a:br>
            <a:endParaRPr lang="en-US" dirty="0"/>
          </a:p>
          <a:p>
            <a:r>
              <a:rPr lang="en-US" sz="4000" b="1" dirty="0"/>
              <a:t>1) I have found, yes, I have found the wealth of the gem of chanting the Holy Name.</a:t>
            </a:r>
          </a:p>
          <a:p>
            <a:br>
              <a:rPr lang="en-US" sz="4000" b="1" dirty="0"/>
            </a:br>
            <a:r>
              <a:rPr lang="en-US" sz="4000" b="1" dirty="0"/>
              <a:t>2) My true spiritual master gave me a priceless thing. With his grace, I accepted it.</a:t>
            </a:r>
          </a:p>
          <a:p>
            <a:endParaRPr lang="en-US" sz="4000" b="1" dirty="0"/>
          </a:p>
          <a:p>
            <a:r>
              <a:rPr lang="en-US" sz="4000" b="1" dirty="0"/>
              <a:t>3) I found the treasure of my several births; I have lost the whole rest of the world.</a:t>
            </a:r>
          </a:p>
          <a:p>
            <a:endParaRPr lang="en-US" sz="4000" b="1" dirty="0"/>
          </a:p>
          <a:p>
            <a:r>
              <a:rPr lang="en-US" sz="4000" b="1" dirty="0"/>
              <a:t>4) No one can spend it, no one can steal it. Day by day it increases one and a quarter times.</a:t>
            </a:r>
          </a:p>
          <a:p>
            <a:endParaRPr lang="en-US" sz="4000" b="1" dirty="0"/>
          </a:p>
          <a:p>
            <a:r>
              <a:rPr lang="en-US" sz="4000" b="1" dirty="0"/>
              <a:t>5) On the boat of truth, the boatman was my true guru. I came across the ocean of existence.</a:t>
            </a:r>
          </a:p>
          <a:p>
            <a:endParaRPr lang="en-US" sz="4000" b="1" dirty="0"/>
          </a:p>
          <a:p>
            <a:r>
              <a:rPr lang="en-US" sz="4000" b="1" dirty="0"/>
              <a:t>6) The Lord of Mira </a:t>
            </a:r>
            <a:r>
              <a:rPr lang="en-US" sz="4000" b="1" dirty="0" err="1"/>
              <a:t>Bai</a:t>
            </a:r>
            <a:r>
              <a:rPr lang="en-US" sz="4000" b="1" dirty="0"/>
              <a:t> is the Courtly Lord </a:t>
            </a:r>
            <a:r>
              <a:rPr lang="en-US" sz="4000" b="1" dirty="0" err="1"/>
              <a:t>Giridhara</a:t>
            </a:r>
            <a:r>
              <a:rPr lang="en-US" sz="4000" b="1" dirty="0"/>
              <a:t>, of whom I merrily, merrily sing His glories.</a:t>
            </a:r>
          </a:p>
          <a:p>
            <a:pPr>
              <a:buNone/>
            </a:pPr>
            <a:r>
              <a:rPr lang="en-US" sz="4000" b="1" dirty="0"/>
              <a:t> </a:t>
            </a:r>
          </a:p>
          <a:p>
            <a:endParaRPr lang="en-US" sz="40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r>
              <a:rPr lang="en-US" dirty="0" err="1">
                <a:solidFill>
                  <a:srgbClr val="C00000"/>
                </a:solidFill>
              </a:rPr>
              <a:t>Adi</a:t>
            </a:r>
            <a:r>
              <a:rPr lang="en-US" dirty="0">
                <a:solidFill>
                  <a:srgbClr val="C00000"/>
                </a:solidFill>
              </a:rPr>
              <a:t> </a:t>
            </a:r>
            <a:r>
              <a:rPr lang="en-US" dirty="0" err="1">
                <a:solidFill>
                  <a:srgbClr val="C00000"/>
                </a:solidFill>
              </a:rPr>
              <a:t>Sankara</a:t>
            </a:r>
            <a:endParaRPr lang="en-US" dirty="0">
              <a:solidFill>
                <a:srgbClr val="C00000"/>
              </a:solidFill>
            </a:endParaRPr>
          </a:p>
        </p:txBody>
      </p:sp>
      <p:pic>
        <p:nvPicPr>
          <p:cNvPr id="1026" name="Picture 2" descr="File:Raja Ravi Varma - Sankaracharya.jpg">
            <a:hlinkClick r:id="rId2"/>
          </p:cNvPr>
          <p:cNvPicPr>
            <a:picLocks noChangeAspect="1" noChangeArrowheads="1"/>
          </p:cNvPicPr>
          <p:nvPr/>
        </p:nvPicPr>
        <p:blipFill>
          <a:blip r:embed="rId3" cstate="print"/>
          <a:srcRect/>
          <a:stretch>
            <a:fillRect/>
          </a:stretch>
        </p:blipFill>
        <p:spPr bwMode="auto">
          <a:xfrm>
            <a:off x="304800" y="990600"/>
            <a:ext cx="3657600" cy="3758358"/>
          </a:xfrm>
          <a:prstGeom prst="rect">
            <a:avLst/>
          </a:prstGeom>
          <a:noFill/>
        </p:spPr>
      </p:pic>
      <p:sp>
        <p:nvSpPr>
          <p:cNvPr id="5" name="TextBox 4"/>
          <p:cNvSpPr txBox="1"/>
          <p:nvPr/>
        </p:nvSpPr>
        <p:spPr>
          <a:xfrm>
            <a:off x="4038600" y="762000"/>
            <a:ext cx="4876800" cy="6063198"/>
          </a:xfrm>
          <a:prstGeom prst="rect">
            <a:avLst/>
          </a:prstGeom>
          <a:noFill/>
        </p:spPr>
        <p:txBody>
          <a:bodyPr wrap="square" rtlCol="0">
            <a:spAutoFit/>
          </a:bodyPr>
          <a:lstStyle/>
          <a:p>
            <a:pPr>
              <a:buFont typeface="Arial" pitchFamily="34" charset="0"/>
              <a:buChar char="•"/>
            </a:pPr>
            <a:r>
              <a:rPr lang="en-US" b="1" dirty="0"/>
              <a:t>  </a:t>
            </a:r>
            <a:r>
              <a:rPr lang="en-US" sz="1400" b="1" dirty="0" err="1"/>
              <a:t>Adi</a:t>
            </a:r>
            <a:r>
              <a:rPr lang="en-US" sz="1400" b="1" dirty="0"/>
              <a:t> </a:t>
            </a:r>
            <a:r>
              <a:rPr lang="en-US" sz="1400" dirty="0"/>
              <a:t>(788 CE - 820 CE</a:t>
            </a:r>
            <a:r>
              <a:rPr lang="en-US" sz="1400" baseline="30000" dirty="0">
                <a:hlinkClick r:id="" action="ppaction://hlinkfile"/>
              </a:rPr>
              <a:t>[1]</a:t>
            </a:r>
            <a:r>
              <a:rPr lang="en-US" sz="1400" dirty="0"/>
              <a:t>), also known as </a:t>
            </a:r>
            <a:r>
              <a:rPr lang="en-US" sz="1400" b="1" dirty="0" err="1"/>
              <a:t>Śaṅkara</a:t>
            </a:r>
            <a:r>
              <a:rPr lang="en-US" sz="1400" dirty="0"/>
              <a:t>, was an Indian </a:t>
            </a:r>
            <a:r>
              <a:rPr lang="en-US" sz="1400" dirty="0">
                <a:hlinkClick r:id="rId4" action="ppaction://hlinkfile" tooltip="Philosopher"/>
              </a:rPr>
              <a:t>philosopher</a:t>
            </a:r>
            <a:r>
              <a:rPr lang="en-US" sz="1400" dirty="0"/>
              <a:t> who consolidated the doctrine of </a:t>
            </a:r>
            <a:r>
              <a:rPr lang="en-US" sz="1400" dirty="0" err="1">
                <a:hlinkClick r:id="rId5" action="ppaction://hlinkfile"/>
              </a:rPr>
              <a:t>Advaita</a:t>
            </a:r>
            <a:r>
              <a:rPr lang="en-US" sz="1400" dirty="0">
                <a:hlinkClick r:id="rId5" action="ppaction://hlinkfile"/>
              </a:rPr>
              <a:t> Vedanta</a:t>
            </a:r>
            <a:r>
              <a:rPr lang="en-US" sz="1400" dirty="0"/>
              <a:t>, a sub-school of </a:t>
            </a:r>
            <a:r>
              <a:rPr lang="en-US" sz="1400" dirty="0">
                <a:hlinkClick r:id="rId6" action="ppaction://hlinkfile"/>
              </a:rPr>
              <a:t>Vedanta</a:t>
            </a:r>
            <a:r>
              <a:rPr lang="en-US" sz="1400" dirty="0"/>
              <a:t>. He hailed from </a:t>
            </a:r>
            <a:r>
              <a:rPr lang="en-US" sz="1400" dirty="0" err="1">
                <a:hlinkClick r:id="rId7" action="ppaction://hlinkfile"/>
              </a:rPr>
              <a:t>Kalady</a:t>
            </a:r>
            <a:r>
              <a:rPr lang="en-US" sz="1400" dirty="0"/>
              <a:t> of present day </a:t>
            </a:r>
            <a:r>
              <a:rPr lang="en-US" sz="1400" dirty="0">
                <a:hlinkClick r:id="rId8" action="ppaction://hlinkfile"/>
              </a:rPr>
              <a:t>Kerala</a:t>
            </a:r>
            <a:r>
              <a:rPr lang="en-US" sz="1400" dirty="0"/>
              <a:t>.</a:t>
            </a:r>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travelled across India and other parts of </a:t>
            </a:r>
            <a:r>
              <a:rPr lang="en-US" sz="1600" b="1" dirty="0">
                <a:hlinkClick r:id="rId9" action="ppaction://hlinkfile"/>
              </a:rPr>
              <a:t>South Asia</a:t>
            </a:r>
            <a:r>
              <a:rPr lang="en-US" sz="1600" b="1" dirty="0"/>
              <a:t> to propagate his philosophy through discourses and debates with other thinkers. </a:t>
            </a:r>
            <a:r>
              <a:rPr lang="en-US" sz="1400" dirty="0"/>
              <a:t>He founded four </a:t>
            </a:r>
            <a:r>
              <a:rPr lang="en-US" sz="1400" i="1" dirty="0" err="1">
                <a:hlinkClick r:id="" action="ppaction://hlinkfile"/>
              </a:rPr>
              <a:t>mathas</a:t>
            </a:r>
            <a:r>
              <a:rPr lang="en-US" sz="1400" dirty="0"/>
              <a:t> ("monasteries"), which helped in the historical development, revival and spread of </a:t>
            </a:r>
            <a:r>
              <a:rPr lang="en-US" sz="1400" dirty="0" err="1"/>
              <a:t>Advaita</a:t>
            </a:r>
            <a:r>
              <a:rPr lang="en-US" sz="1400" dirty="0"/>
              <a:t> Vedanta. </a:t>
            </a:r>
          </a:p>
          <a:p>
            <a:pPr>
              <a:buFont typeface="Arial" pitchFamily="34" charset="0"/>
              <a:buChar char="•"/>
            </a:pPr>
            <a:endParaRPr lang="en-US" sz="1400" dirty="0"/>
          </a:p>
          <a:p>
            <a:pPr>
              <a:buFont typeface="Arial" pitchFamily="34" charset="0"/>
              <a:buChar char="•"/>
            </a:pPr>
            <a:endParaRPr lang="en-US" sz="1400" dirty="0"/>
          </a:p>
          <a:p>
            <a:pPr>
              <a:buFont typeface="Arial" pitchFamily="34" charset="0"/>
              <a:buChar char="•"/>
            </a:pPr>
            <a:r>
              <a:rPr lang="en-US" sz="1400" dirty="0"/>
              <a:t> </a:t>
            </a:r>
            <a:r>
              <a:rPr lang="en-US" sz="1600" b="1" dirty="0" err="1"/>
              <a:t>Shankara</a:t>
            </a:r>
            <a:r>
              <a:rPr lang="en-US" sz="1600" b="1" dirty="0"/>
              <a:t> himself is attributed to composing the popular 8th century Hindu devotional composition </a:t>
            </a:r>
            <a:r>
              <a:rPr lang="en-US" sz="1600" b="1" dirty="0" err="1">
                <a:hlinkClick r:id="rId10" action="ppaction://hlinkfile"/>
              </a:rPr>
              <a:t>Bhaja</a:t>
            </a:r>
            <a:r>
              <a:rPr lang="en-US" sz="1600" b="1" dirty="0">
                <a:hlinkClick r:id="rId10" action="ppaction://hlinkfile"/>
              </a:rPr>
              <a:t> </a:t>
            </a:r>
            <a:r>
              <a:rPr lang="en-US" sz="1600" b="1" dirty="0" err="1">
                <a:hlinkClick r:id="rId10" action="ppaction://hlinkfile"/>
              </a:rPr>
              <a:t>Govindam</a:t>
            </a:r>
            <a:r>
              <a:rPr lang="en-US" sz="1600" b="1" dirty="0"/>
              <a:t> (literal meaning, "Worship </a:t>
            </a:r>
            <a:r>
              <a:rPr lang="en-US" sz="1600" b="1" dirty="0" err="1"/>
              <a:t>Govinda</a:t>
            </a:r>
            <a:r>
              <a:rPr lang="en-US" sz="1600" b="1" dirty="0"/>
              <a:t>"). T</a:t>
            </a:r>
            <a:r>
              <a:rPr lang="en-US" sz="1400" dirty="0"/>
              <a:t>his work of </a:t>
            </a:r>
            <a:r>
              <a:rPr lang="en-US" sz="1400" dirty="0" err="1"/>
              <a:t>Adi</a:t>
            </a:r>
            <a:r>
              <a:rPr lang="en-US" sz="1400" dirty="0"/>
              <a:t> </a:t>
            </a:r>
            <a:r>
              <a:rPr lang="en-US" sz="1400" dirty="0" err="1"/>
              <a:t>Shankara</a:t>
            </a:r>
            <a:r>
              <a:rPr lang="en-US" sz="1400" dirty="0"/>
              <a:t> is considered as a good summary of </a:t>
            </a:r>
            <a:r>
              <a:rPr lang="en-US" sz="1400" dirty="0" err="1"/>
              <a:t>Advaita</a:t>
            </a:r>
            <a:r>
              <a:rPr lang="en-US" sz="1400" dirty="0"/>
              <a:t> Vedanta and underscores the view that devotion to God, </a:t>
            </a:r>
            <a:r>
              <a:rPr lang="en-US" sz="1400" dirty="0" err="1">
                <a:hlinkClick r:id="rId11" action="ppaction://hlinkfile"/>
              </a:rPr>
              <a:t>Govinda</a:t>
            </a:r>
            <a:r>
              <a:rPr lang="en-US" sz="1400" dirty="0"/>
              <a:t>, is not only an important part of general spirituality, but the concluding verse drives through the message of </a:t>
            </a:r>
            <a:r>
              <a:rPr lang="en-US" sz="1400" dirty="0" err="1"/>
              <a:t>Shankara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worship </a:t>
            </a:r>
            <a:r>
              <a:rPr lang="en-US" sz="1400" dirty="0" err="1">
                <a:hlinkClick r:id="rId11" action="ppaction://hlinkfile"/>
              </a:rPr>
              <a:t>Govinda</a:t>
            </a:r>
            <a:r>
              <a:rPr lang="en-US" sz="1400" dirty="0"/>
              <a:t>, Oh fool! Other than chanting the Lord's names, there is no other way to cross the life's ocean".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1620</TotalTime>
  <Words>1180</Words>
  <Application>Microsoft Office PowerPoint</Application>
  <PresentationFormat>On-screen Show (4:3)</PresentationFormat>
  <Paragraphs>107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Franklin Gothic Book</vt:lpstr>
      <vt:lpstr>Mangal</vt:lpstr>
      <vt:lpstr>Perpetua</vt:lpstr>
      <vt:lpstr>Shruti</vt:lpstr>
      <vt:lpstr>Wingdings 2</vt:lpstr>
      <vt:lpstr>Equity</vt:lpstr>
      <vt:lpstr>Bhajans and Saints of India</vt:lpstr>
      <vt:lpstr>PowerPoint Presentation</vt:lpstr>
      <vt:lpstr>What is a Bhajan</vt:lpstr>
      <vt:lpstr>Saints who sang Bahajans</vt:lpstr>
      <vt:lpstr>Saint Valmiki</vt:lpstr>
      <vt:lpstr>Story of Saint Valmiki</vt:lpstr>
      <vt:lpstr>Meerabai</vt:lpstr>
      <vt:lpstr>Meerabai Bhajan</vt:lpstr>
      <vt:lpstr>Adi Sankara</vt:lpstr>
      <vt:lpstr>Bhaja Govindam </vt:lpstr>
      <vt:lpstr>Goswami Tulsidas</vt:lpstr>
      <vt:lpstr>Raghupathi Raghav RaajaRam (A favorite Bhajan of Mahatma Gandhi)</vt:lpstr>
      <vt:lpstr>Vaishnav Jan To</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Bhajans and Saints of India</dc:title>
  <dc:creator>vippasu1</dc:creator>
  <cp:lastModifiedBy>Sudha Vippagunta</cp:lastModifiedBy>
  <cp:revision>33</cp:revision>
  <dcterms:created xsi:type="dcterms:W3CDTF">2011-02-20T02:30:27Z</dcterms:created>
  <dcterms:modified xsi:type="dcterms:W3CDTF">2017-10-28T18:44:03Z</dcterms:modified>
</cp:coreProperties>
</file>